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handoutMasterIdLst>
    <p:handoutMasterId r:id="rId60"/>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F7170-4A4C-406D-9BEC-71C3EA0A84CE}" v="65" dt="2021-05-18T02:47:58.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5226" autoAdjust="0"/>
  </p:normalViewPr>
  <p:slideViewPr>
    <p:cSldViewPr snapToGrid="0">
      <p:cViewPr varScale="1">
        <p:scale>
          <a:sx n="108" d="100"/>
          <a:sy n="108" d="100"/>
        </p:scale>
        <p:origin x="1740" y="114"/>
      </p:cViewPr>
      <p:guideLst/>
    </p:cSldViewPr>
  </p:slideViewPr>
  <p:outlineViewPr>
    <p:cViewPr>
      <p:scale>
        <a:sx n="33" d="100"/>
        <a:sy n="33" d="100"/>
      </p:scale>
      <p:origin x="0" y="-660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C40873-94C3-4A41-9A43-B076C49B5A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F5EC69D-6873-4366-99C5-5A63D461C6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D826F4-5C91-448A-AA4D-AC33A0E48A67}" type="datetimeFigureOut">
              <a:rPr lang="en-AU" smtClean="0"/>
              <a:t>18/05/2021</a:t>
            </a:fld>
            <a:endParaRPr lang="en-AU"/>
          </a:p>
        </p:txBody>
      </p:sp>
      <p:sp>
        <p:nvSpPr>
          <p:cNvPr id="4" name="Footer Placeholder 3">
            <a:extLst>
              <a:ext uri="{FF2B5EF4-FFF2-40B4-BE49-F238E27FC236}">
                <a16:creationId xmlns:a16="http://schemas.microsoft.com/office/drawing/2014/main" id="{1F93F5C2-1DC0-4101-8832-78736B0166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7263A87-94C6-4E7C-B8F3-C5065F1BE6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A6C87-3D65-41DD-9473-253D7E1225F1}" type="slidenum">
              <a:rPr lang="en-AU" smtClean="0"/>
              <a:t>‹#›</a:t>
            </a:fld>
            <a:endParaRPr lang="en-AU"/>
          </a:p>
        </p:txBody>
      </p:sp>
    </p:spTree>
    <p:extLst>
      <p:ext uri="{BB962C8B-B14F-4D97-AF65-F5344CB8AC3E}">
        <p14:creationId xmlns:p14="http://schemas.microsoft.com/office/powerpoint/2010/main" val="4199703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76490-0282-44DA-889E-A6E0A7994AEE}" type="datetimeFigureOut">
              <a:rPr lang="en-AU" smtClean="0"/>
              <a:t>18/05/2021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CE0EA-5FD9-4BC3-A605-1DF8F59413F2}" type="slidenum">
              <a:rPr lang="en-AU" smtClean="0"/>
              <a:t>‹#›</a:t>
            </a:fld>
            <a:endParaRPr lang="en-AU"/>
          </a:p>
        </p:txBody>
      </p:sp>
    </p:spTree>
    <p:extLst>
      <p:ext uri="{BB962C8B-B14F-4D97-AF65-F5344CB8AC3E}">
        <p14:creationId xmlns:p14="http://schemas.microsoft.com/office/powerpoint/2010/main" val="226349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FCE0EA-5FD9-4BC3-A605-1DF8F59413F2}" type="slidenum">
              <a:rPr lang="en-AU" smtClean="0"/>
              <a:t>1</a:t>
            </a:fld>
            <a:endParaRPr lang="en-AU"/>
          </a:p>
        </p:txBody>
      </p:sp>
    </p:spTree>
    <p:extLst>
      <p:ext uri="{BB962C8B-B14F-4D97-AF65-F5344CB8AC3E}">
        <p14:creationId xmlns:p14="http://schemas.microsoft.com/office/powerpoint/2010/main" val="310382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dirty="0">
                <a:latin typeface="Arial" pitchFamily="34" charset="0"/>
                <a:cs typeface="Arial" pitchFamily="34" charset="0"/>
              </a:rPr>
              <a:t>Standard Operating Procedures</a:t>
            </a:r>
          </a:p>
          <a:p>
            <a:pPr algn="l">
              <a:buNone/>
            </a:pPr>
            <a:endParaRPr lang="en-US" dirty="0">
              <a:latin typeface="Arial" pitchFamily="34" charset="0"/>
              <a:cs typeface="Arial" pitchFamily="34" charset="0"/>
            </a:endParaRPr>
          </a:p>
          <a:p>
            <a:pPr algn="l">
              <a:buNone/>
            </a:pPr>
            <a:r>
              <a:rPr lang="en-US" dirty="0">
                <a:latin typeface="Arial" pitchFamily="34" charset="0"/>
                <a:cs typeface="Arial" pitchFamily="34" charset="0"/>
              </a:rPr>
              <a:t>SOP’s give guidelines for doing a task.</a:t>
            </a:r>
          </a:p>
          <a:p>
            <a:pPr algn="l">
              <a:buNone/>
            </a:pPr>
            <a:r>
              <a:rPr lang="en-US" dirty="0">
                <a:latin typeface="Arial" pitchFamily="34" charset="0"/>
                <a:cs typeface="Arial" pitchFamily="34" charset="0"/>
              </a:rPr>
              <a:t>We must review and understand an SOP before commencing a job.</a:t>
            </a:r>
          </a:p>
          <a:p>
            <a:pPr algn="l">
              <a:buNone/>
            </a:pPr>
            <a:r>
              <a:rPr lang="en-US" dirty="0">
                <a:latin typeface="Arial" pitchFamily="34" charset="0"/>
                <a:cs typeface="Arial" pitchFamily="34" charset="0"/>
              </a:rPr>
              <a:t>If an SOP doesn’t exist for a job, then a JSA must be done.</a:t>
            </a:r>
          </a:p>
          <a:p>
            <a:pPr algn="l">
              <a:buNone/>
            </a:pPr>
            <a:r>
              <a:rPr lang="en-US" dirty="0">
                <a:latin typeface="Arial" pitchFamily="34" charset="0"/>
                <a:cs typeface="Arial" pitchFamily="34" charset="0"/>
              </a:rPr>
              <a:t>It is important to know the guidelines that will</a:t>
            </a:r>
            <a:r>
              <a:rPr lang="en-US" baseline="0" dirty="0">
                <a:latin typeface="Arial" pitchFamily="34" charset="0"/>
                <a:cs typeface="Arial" pitchFamily="34" charset="0"/>
              </a:rPr>
              <a:t> help the task be done safely and effectively</a:t>
            </a:r>
            <a:endParaRPr lang="en-US" dirty="0">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10</a:t>
            </a:fld>
            <a:endParaRPr lang="en-AU"/>
          </a:p>
        </p:txBody>
      </p:sp>
    </p:spTree>
    <p:extLst>
      <p:ext uri="{BB962C8B-B14F-4D97-AF65-F5344CB8AC3E}">
        <p14:creationId xmlns:p14="http://schemas.microsoft.com/office/powerpoint/2010/main" val="419747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itchFamily="34" charset="0"/>
                <a:cs typeface="Arial" pitchFamily="34" charset="0"/>
              </a:rPr>
              <a:t>JSA’s are done when an SOP doesn’t exist for a task or when a job is different from normal operations</a:t>
            </a:r>
          </a:p>
          <a:p>
            <a:pPr>
              <a:buNone/>
            </a:pPr>
            <a:r>
              <a:rPr lang="en-US" dirty="0">
                <a:latin typeface="Arial" pitchFamily="34" charset="0"/>
                <a:cs typeface="Arial" pitchFamily="34" charset="0"/>
              </a:rPr>
              <a:t>A Job Safety Analysis is used to identify the level of risk from a hazard and what controls can be put in place to reduce risk.</a:t>
            </a:r>
          </a:p>
          <a:p>
            <a:pPr>
              <a:buNone/>
            </a:pPr>
            <a:r>
              <a:rPr lang="en-US" dirty="0">
                <a:latin typeface="Arial" pitchFamily="34" charset="0"/>
                <a:cs typeface="Arial" pitchFamily="34" charset="0"/>
              </a:rPr>
              <a:t>This involves breaking the job down into steps,  determining what could be a problem or what could go wrong.</a:t>
            </a:r>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11</a:t>
            </a:fld>
            <a:endParaRPr lang="en-AU"/>
          </a:p>
        </p:txBody>
      </p:sp>
    </p:spTree>
    <p:extLst>
      <p:ext uri="{BB962C8B-B14F-4D97-AF65-F5344CB8AC3E}">
        <p14:creationId xmlns:p14="http://schemas.microsoft.com/office/powerpoint/2010/main" val="49538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Safety Rep represent</a:t>
            </a:r>
            <a:r>
              <a:rPr lang="en-US" baseline="0" dirty="0">
                <a:latin typeface="Arial" pitchFamily="34" charset="0"/>
                <a:cs typeface="Arial" pitchFamily="34" charset="0"/>
              </a:rPr>
              <a:t> the crew on issues of safety and has certain powers as given by the Department of Mines &amp; Petroleum</a:t>
            </a:r>
          </a:p>
          <a:p>
            <a:r>
              <a:rPr lang="en-US" dirty="0">
                <a:latin typeface="Arial" pitchFamily="34" charset="0"/>
                <a:cs typeface="Arial" pitchFamily="34" charset="0"/>
              </a:rPr>
              <a:t>Each crew elects a Safety Representative</a:t>
            </a:r>
          </a:p>
          <a:p>
            <a:endParaRPr lang="en-US" dirty="0">
              <a:latin typeface="Arial" pitchFamily="34" charset="0"/>
              <a:cs typeface="Arial" pitchFamily="34" charset="0"/>
            </a:endParaRPr>
          </a:p>
          <a:p>
            <a:r>
              <a:rPr lang="en-US" dirty="0">
                <a:latin typeface="Arial" pitchFamily="34" charset="0"/>
                <a:cs typeface="Arial" pitchFamily="34" charset="0"/>
              </a:rPr>
              <a:t>Everyone must attend a Safety Meeting every month</a:t>
            </a:r>
          </a:p>
          <a:p>
            <a:r>
              <a:rPr lang="en-US" dirty="0">
                <a:latin typeface="Arial" pitchFamily="34" charset="0"/>
                <a:cs typeface="Arial" pitchFamily="34" charset="0"/>
              </a:rPr>
              <a:t>Safety Meetings cover</a:t>
            </a:r>
            <a:r>
              <a:rPr lang="en-US" baseline="0" dirty="0">
                <a:latin typeface="Arial" pitchFamily="34" charset="0"/>
                <a:cs typeface="Arial" pitchFamily="34" charset="0"/>
              </a:rPr>
              <a:t> - </a:t>
            </a:r>
            <a:r>
              <a:rPr lang="en-US" sz="1800" dirty="0">
                <a:latin typeface="Arial" pitchFamily="34" charset="0"/>
                <a:cs typeface="Arial" pitchFamily="34" charset="0"/>
              </a:rPr>
              <a:t>Incidents and accidents over the past month, Monthly Safety Topics, Safety statistics including MTI’s &amp; LTI’s, Hazards in the workplace, Safety issues each person may wish to raise</a:t>
            </a:r>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12</a:t>
            </a:fld>
            <a:endParaRPr lang="en-AU"/>
          </a:p>
        </p:txBody>
      </p:sp>
    </p:spTree>
    <p:extLst>
      <p:ext uri="{BB962C8B-B14F-4D97-AF65-F5344CB8AC3E}">
        <p14:creationId xmlns:p14="http://schemas.microsoft.com/office/powerpoint/2010/main" val="2757368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70C0"/>
                </a:solidFill>
                <a:latin typeface="Arial" pitchFamily="34" charset="0"/>
                <a:cs typeface="Arial" pitchFamily="34" charset="0"/>
              </a:rPr>
              <a:t>Mandatory </a:t>
            </a:r>
            <a:r>
              <a:rPr lang="en-US" dirty="0">
                <a:latin typeface="Arial" pitchFamily="34" charset="0"/>
                <a:cs typeface="Arial" pitchFamily="34" charset="0"/>
              </a:rPr>
              <a:t>– (blue &amp; white) - What does Mandatory mean??</a:t>
            </a:r>
          </a:p>
          <a:p>
            <a:r>
              <a:rPr lang="en-US" dirty="0">
                <a:solidFill>
                  <a:srgbClr val="FF0000"/>
                </a:solidFill>
                <a:latin typeface="Arial" pitchFamily="34" charset="0"/>
                <a:cs typeface="Arial" pitchFamily="34" charset="0"/>
              </a:rPr>
              <a:t>P</a:t>
            </a:r>
            <a:r>
              <a:rPr lang="en-US" b="1" dirty="0">
                <a:solidFill>
                  <a:srgbClr val="FF0000"/>
                </a:solidFill>
                <a:latin typeface="Arial" pitchFamily="34" charset="0"/>
                <a:cs typeface="Arial" pitchFamily="34" charset="0"/>
              </a:rPr>
              <a:t>rohibitory &amp;</a:t>
            </a:r>
            <a:r>
              <a:rPr lang="en-US" b="1" dirty="0">
                <a:latin typeface="Arial" pitchFamily="34" charset="0"/>
                <a:cs typeface="Arial" pitchFamily="34" charset="0"/>
              </a:rPr>
              <a:t> </a:t>
            </a:r>
            <a:r>
              <a:rPr lang="en-US" b="1" dirty="0">
                <a:solidFill>
                  <a:schemeClr val="bg1"/>
                </a:solidFill>
                <a:latin typeface="Arial" pitchFamily="34" charset="0"/>
                <a:cs typeface="Arial" pitchFamily="34" charset="0"/>
              </a:rPr>
              <a:t>Danger - </a:t>
            </a:r>
            <a:r>
              <a:rPr lang="en-US" dirty="0">
                <a:latin typeface="Arial" pitchFamily="34" charset="0"/>
                <a:cs typeface="Arial" pitchFamily="34" charset="0"/>
              </a:rPr>
              <a:t>(black, red &amp; white)</a:t>
            </a:r>
          </a:p>
          <a:p>
            <a:r>
              <a:rPr lang="en-US" b="1" dirty="0">
                <a:solidFill>
                  <a:srgbClr val="FFFF00"/>
                </a:solidFill>
                <a:latin typeface="Arial" pitchFamily="34" charset="0"/>
                <a:cs typeface="Arial" pitchFamily="34" charset="0"/>
              </a:rPr>
              <a:t>Warning</a:t>
            </a:r>
            <a:r>
              <a:rPr lang="en-US" b="1" dirty="0">
                <a:latin typeface="Arial" pitchFamily="34" charset="0"/>
                <a:cs typeface="Arial" pitchFamily="34" charset="0"/>
              </a:rPr>
              <a:t> - </a:t>
            </a:r>
            <a:r>
              <a:rPr lang="en-US" dirty="0">
                <a:latin typeface="Arial" pitchFamily="34" charset="0"/>
                <a:cs typeface="Arial" pitchFamily="34" charset="0"/>
              </a:rPr>
              <a:t>(yellow / black)</a:t>
            </a:r>
          </a:p>
          <a:p>
            <a:r>
              <a:rPr lang="en-US" b="1" dirty="0">
                <a:solidFill>
                  <a:srgbClr val="00B050"/>
                </a:solidFill>
                <a:latin typeface="Arial" pitchFamily="34" charset="0"/>
                <a:cs typeface="Arial" pitchFamily="34" charset="0"/>
              </a:rPr>
              <a:t>Emergency - Green</a:t>
            </a:r>
          </a:p>
          <a:p>
            <a:r>
              <a:rPr lang="en-US" b="1" dirty="0">
                <a:solidFill>
                  <a:srgbClr val="FF0000"/>
                </a:solidFill>
                <a:latin typeface="Arial" pitchFamily="34" charset="0"/>
                <a:cs typeface="Arial" pitchFamily="34" charset="0"/>
              </a:rPr>
              <a:t>Fire - Red</a:t>
            </a:r>
          </a:p>
          <a:p>
            <a:r>
              <a:rPr lang="en-AU" b="1" dirty="0">
                <a:solidFill>
                  <a:schemeClr val="bg1"/>
                </a:solidFill>
                <a:latin typeface="Arial" pitchFamily="34" charset="0"/>
                <a:cs typeface="Arial" pitchFamily="34" charset="0"/>
              </a:rPr>
              <a:t>Hazchem  - (</a:t>
            </a:r>
            <a:r>
              <a:rPr lang="en-AU" dirty="0">
                <a:solidFill>
                  <a:schemeClr val="bg1"/>
                </a:solidFill>
                <a:latin typeface="Arial" pitchFamily="34" charset="0"/>
                <a:cs typeface="Arial" pitchFamily="34" charset="0"/>
              </a:rPr>
              <a:t>diamond shape, differing colours) - dangerous goods</a:t>
            </a:r>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13</a:t>
            </a:fld>
            <a:endParaRPr lang="en-AU"/>
          </a:p>
        </p:txBody>
      </p:sp>
    </p:spTree>
    <p:extLst>
      <p:ext uri="{BB962C8B-B14F-4D97-AF65-F5344CB8AC3E}">
        <p14:creationId xmlns:p14="http://schemas.microsoft.com/office/powerpoint/2010/main" val="302627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FCE0EA-5FD9-4BC3-A605-1DF8F59413F2}" type="slidenum">
              <a:rPr lang="en-AU" smtClean="0"/>
              <a:t>14</a:t>
            </a:fld>
            <a:endParaRPr lang="en-AU"/>
          </a:p>
        </p:txBody>
      </p:sp>
    </p:spTree>
    <p:extLst>
      <p:ext uri="{BB962C8B-B14F-4D97-AF65-F5344CB8AC3E}">
        <p14:creationId xmlns:p14="http://schemas.microsoft.com/office/powerpoint/2010/main" val="120629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FCE0EA-5FD9-4BC3-A605-1DF8F59413F2}" type="slidenum">
              <a:rPr lang="en-AU" smtClean="0"/>
              <a:t>15</a:t>
            </a:fld>
            <a:endParaRPr lang="en-AU"/>
          </a:p>
        </p:txBody>
      </p:sp>
    </p:spTree>
    <p:extLst>
      <p:ext uri="{BB962C8B-B14F-4D97-AF65-F5344CB8AC3E}">
        <p14:creationId xmlns:p14="http://schemas.microsoft.com/office/powerpoint/2010/main" val="325317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buClrTx/>
              <a:buFont typeface="Arial" panose="020B0604020202020204" pitchFamily="34" charset="0"/>
              <a:buChar char="•"/>
            </a:pPr>
            <a:r>
              <a:rPr lang="en-GB" dirty="0">
                <a:latin typeface="Arial" pitchFamily="34" charset="0"/>
                <a:cs typeface="Arial" pitchFamily="34" charset="0"/>
              </a:rPr>
              <a:t>Lift loads heavier than you are comfortable with – use a mechanical aid if it is too heavy</a:t>
            </a:r>
          </a:p>
          <a:p>
            <a:pPr lvl="0" algn="just">
              <a:buClrTx/>
              <a:buFont typeface="Arial" panose="020B0604020202020204" pitchFamily="34" charset="0"/>
              <a:buChar char="•"/>
            </a:pPr>
            <a:r>
              <a:rPr lang="en-GB" dirty="0">
                <a:latin typeface="Arial" pitchFamily="34" charset="0"/>
                <a:cs typeface="Arial" pitchFamily="34" charset="0"/>
              </a:rPr>
              <a:t>Hold loads away from your body</a:t>
            </a:r>
            <a:endParaRPr lang="en-US" dirty="0">
              <a:latin typeface="Arial" pitchFamily="34" charset="0"/>
              <a:cs typeface="Arial" pitchFamily="34" charset="0"/>
            </a:endParaRPr>
          </a:p>
          <a:p>
            <a:pPr lvl="0" algn="just">
              <a:buClrTx/>
              <a:buFont typeface="Arial" panose="020B0604020202020204" pitchFamily="34" charset="0"/>
              <a:buChar char="•"/>
            </a:pPr>
            <a:r>
              <a:rPr lang="en-GB" dirty="0">
                <a:latin typeface="Arial" pitchFamily="34" charset="0"/>
                <a:cs typeface="Arial" pitchFamily="34" charset="0"/>
              </a:rPr>
              <a:t>Handle a load above shoulder height</a:t>
            </a:r>
          </a:p>
          <a:p>
            <a:pPr lvl="0" algn="just">
              <a:buClrTx/>
              <a:buFont typeface="Arial" panose="020B0604020202020204" pitchFamily="34" charset="0"/>
              <a:buChar char="•"/>
            </a:pPr>
            <a:r>
              <a:rPr lang="en-GB" dirty="0">
                <a:latin typeface="Arial" pitchFamily="34" charset="0"/>
                <a:cs typeface="Arial" pitchFamily="34" charset="0"/>
              </a:rPr>
              <a:t>Bend forward and handle a load below mid-thigh height</a:t>
            </a:r>
          </a:p>
          <a:p>
            <a:pPr lvl="0" algn="just">
              <a:buClrTx/>
              <a:buFont typeface="Arial" panose="020B0604020202020204" pitchFamily="34" charset="0"/>
              <a:buChar char="•"/>
            </a:pPr>
            <a:r>
              <a:rPr lang="en-GB" dirty="0">
                <a:latin typeface="Arial" pitchFamily="34" charset="0"/>
                <a:cs typeface="Arial" pitchFamily="34" charset="0"/>
              </a:rPr>
              <a:t>Twisting</a:t>
            </a:r>
          </a:p>
          <a:p>
            <a:pPr lvl="0" algn="just">
              <a:buClrTx/>
              <a:buFont typeface="Arial" panose="020B0604020202020204" pitchFamily="34" charset="0"/>
              <a:buChar char="•"/>
            </a:pPr>
            <a:r>
              <a:rPr lang="en-GB" dirty="0">
                <a:latin typeface="Arial" pitchFamily="34" charset="0"/>
                <a:cs typeface="Arial" pitchFamily="34" charset="0"/>
              </a:rPr>
              <a:t>Sideways bending and load handling with one hand</a:t>
            </a:r>
          </a:p>
          <a:p>
            <a:pPr lvl="0" algn="just">
              <a:buClrTx/>
              <a:buFont typeface="Arial" panose="020B0604020202020204" pitchFamily="34" charset="0"/>
              <a:buChar char="•"/>
            </a:pPr>
            <a:r>
              <a:rPr lang="en-GB" dirty="0">
                <a:latin typeface="Arial" pitchFamily="34" charset="0"/>
                <a:cs typeface="Arial" pitchFamily="34" charset="0"/>
              </a:rPr>
              <a:t>Long carrying distances</a:t>
            </a:r>
          </a:p>
          <a:p>
            <a:pPr lvl="0" algn="just">
              <a:buClrTx/>
              <a:buFont typeface="Arial" panose="020B0604020202020204" pitchFamily="34" charset="0"/>
              <a:buChar char="•"/>
            </a:pPr>
            <a:r>
              <a:rPr lang="en-GB" dirty="0">
                <a:latin typeface="Arial" pitchFamily="34" charset="0"/>
                <a:cs typeface="Arial" pitchFamily="34" charset="0"/>
              </a:rPr>
              <a:t>Strenuous pushing and pulling</a:t>
            </a:r>
          </a:p>
          <a:p>
            <a:pPr lvl="0" algn="just">
              <a:buClrTx/>
              <a:buFont typeface="Arial" panose="020B0604020202020204" pitchFamily="34" charset="0"/>
              <a:buChar char="•"/>
            </a:pPr>
            <a:r>
              <a:rPr lang="en-GB" dirty="0">
                <a:latin typeface="Arial" pitchFamily="34" charset="0"/>
                <a:cs typeface="Arial" pitchFamily="34" charset="0"/>
              </a:rPr>
              <a:t>Sudden jerky movements.</a:t>
            </a:r>
            <a:endParaRPr lang="en-US" dirty="0">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16</a:t>
            </a:fld>
            <a:endParaRPr lang="en-AU"/>
          </a:p>
        </p:txBody>
      </p:sp>
    </p:spTree>
    <p:extLst>
      <p:ext uri="{BB962C8B-B14F-4D97-AF65-F5344CB8AC3E}">
        <p14:creationId xmlns:p14="http://schemas.microsoft.com/office/powerpoint/2010/main" val="333130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is hard to read the first aid requirements if you have the chemical</a:t>
            </a:r>
            <a:r>
              <a:rPr lang="en-AU" baseline="0" dirty="0"/>
              <a:t> in your eyes.</a:t>
            </a:r>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17</a:t>
            </a:fld>
            <a:endParaRPr lang="en-AU"/>
          </a:p>
        </p:txBody>
      </p:sp>
    </p:spTree>
    <p:extLst>
      <p:ext uri="{BB962C8B-B14F-4D97-AF65-F5344CB8AC3E}">
        <p14:creationId xmlns:p14="http://schemas.microsoft.com/office/powerpoint/2010/main" val="1984369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remember the colours of tags think “</a:t>
            </a:r>
            <a:r>
              <a:rPr lang="en-AU" dirty="0" err="1"/>
              <a:t>RuGBY</a:t>
            </a:r>
            <a:r>
              <a:rPr lang="en-AU" dirty="0"/>
              <a:t>”</a:t>
            </a:r>
          </a:p>
          <a:p>
            <a:r>
              <a:rPr lang="en-AU" dirty="0"/>
              <a:t>If you find a tag out of date - </a:t>
            </a:r>
            <a:r>
              <a:rPr lang="en-US" dirty="0">
                <a:latin typeface="Arial" pitchFamily="34" charset="0"/>
                <a:cs typeface="Arial" pitchFamily="34" charset="0"/>
              </a:rPr>
              <a:t>attach an ‘Out of Service’ tag to the item and report it to your supervisor</a:t>
            </a:r>
            <a:endParaRPr lang="en-AU" dirty="0"/>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18</a:t>
            </a:fld>
            <a:endParaRPr lang="en-AU"/>
          </a:p>
        </p:txBody>
      </p:sp>
    </p:spTree>
    <p:extLst>
      <p:ext uri="{BB962C8B-B14F-4D97-AF65-F5344CB8AC3E}">
        <p14:creationId xmlns:p14="http://schemas.microsoft.com/office/powerpoint/2010/main" val="3700705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equipment has blind</a:t>
            </a:r>
            <a:r>
              <a:rPr lang="en-AU" baseline="0" dirty="0"/>
              <a:t> spots of some variety.</a:t>
            </a:r>
          </a:p>
          <a:p>
            <a:r>
              <a:rPr lang="en-AU" baseline="0" dirty="0"/>
              <a:t>Be sure that the operator can see you.</a:t>
            </a:r>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19</a:t>
            </a:fld>
            <a:endParaRPr lang="en-AU"/>
          </a:p>
        </p:txBody>
      </p:sp>
    </p:spTree>
    <p:extLst>
      <p:ext uri="{BB962C8B-B14F-4D97-AF65-F5344CB8AC3E}">
        <p14:creationId xmlns:p14="http://schemas.microsoft.com/office/powerpoint/2010/main" val="71829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FCE0EA-5FD9-4BC3-A605-1DF8F59413F2}" type="slidenum">
              <a:rPr lang="en-AU" smtClean="0"/>
              <a:t>2</a:t>
            </a:fld>
            <a:endParaRPr lang="en-AU"/>
          </a:p>
        </p:txBody>
      </p:sp>
    </p:spTree>
    <p:extLst>
      <p:ext uri="{BB962C8B-B14F-4D97-AF65-F5344CB8AC3E}">
        <p14:creationId xmlns:p14="http://schemas.microsoft.com/office/powerpoint/2010/main" val="3157533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838200"/>
            <a:ext cx="4114800" cy="3086100"/>
          </a:xfrm>
        </p:spPr>
      </p:sp>
      <p:sp>
        <p:nvSpPr>
          <p:cNvPr id="3" name="Notes Placeholder 2"/>
          <p:cNvSpPr>
            <a:spLocks noGrp="1"/>
          </p:cNvSpPr>
          <p:nvPr>
            <p:ph type="body" idx="1"/>
          </p:nvPr>
        </p:nvSpPr>
        <p:spPr/>
        <p:txBody>
          <a:bodyPr/>
          <a:lstStyle/>
          <a:p>
            <a:pPr marL="393699" marR="0" lvl="0" indent="0" algn="l" defTabSz="914400" rtl="0" eaLnBrk="1" fontAlgn="auto" latinLnBrk="0" hangingPunct="1">
              <a:lnSpc>
                <a:spcPct val="90000"/>
              </a:lnSpc>
              <a:spcBef>
                <a:spcPts val="0"/>
              </a:spcBef>
              <a:spcAft>
                <a:spcPts val="0"/>
              </a:spcAft>
              <a:buClrTx/>
              <a:buSzTx/>
              <a:buFontTx/>
              <a:buNone/>
              <a:tabLst/>
              <a:defRPr/>
            </a:pPr>
            <a:r>
              <a:rPr lang="en-AU" dirty="0">
                <a:latin typeface="Arial" charset="0"/>
                <a:cs typeface="Arial" charset="0"/>
              </a:rPr>
              <a:t>Environmental hazards include - Hydrocarbon contaminated products e.g. rags, filters, containers, Tailings spills, Fauna </a:t>
            </a:r>
            <a:r>
              <a:rPr kumimoji="0" lang="en-AU" sz="1200" b="0" i="0" u="none" strike="noStrike" kern="1200" cap="none" spc="0" normalizeH="0" baseline="0" noProof="0" dirty="0">
                <a:ln>
                  <a:noFill/>
                </a:ln>
                <a:effectLst/>
                <a:uLnTx/>
                <a:uFillTx/>
                <a:latin typeface="Calibri"/>
                <a:ea typeface="+mn-ea"/>
                <a:cs typeface="+mn-cs"/>
              </a:rPr>
              <a:t>Environmental hazards include - </a:t>
            </a:r>
            <a:r>
              <a:rPr kumimoji="0" lang="en-AU" sz="1200" b="0" i="0" u="none" strike="noStrike" kern="1200" cap="none" spc="0" normalizeH="0" baseline="0" noProof="0" dirty="0">
                <a:ln>
                  <a:noFill/>
                </a:ln>
                <a:effectLst/>
                <a:uLnTx/>
                <a:uFillTx/>
                <a:latin typeface="Arial" charset="0"/>
                <a:ea typeface="+mn-ea"/>
                <a:cs typeface="Arial" charset="0"/>
              </a:rPr>
              <a:t>Hydrocarbon spills, Disposal of hydrocarbon contaminated products e.g. rags, filters, containers, Tailings spills, Fauna deaths on mine roads and tailings dams, Leaks and spills from pipelines, Damage to undisturbed areas, Interference with re-vegetation areas, Dust, Chemical usage (toxicity), Chemical spills (seepage), Rubbish, Fire</a:t>
            </a:r>
          </a:p>
          <a:p>
            <a:r>
              <a:rPr lang="en-AU" dirty="0">
                <a:latin typeface="Arial" charset="0"/>
                <a:cs typeface="Arial" charset="0"/>
              </a:rPr>
              <a:t>deaths on mine roads and tailings dams, Leaks and spills from pipelines, Damage to undisturbed areas, Interference with re-vegetation areas, Dust, Chemical usage (toxicity), Chemical spills (seepage), Rubbish, Fire</a:t>
            </a:r>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20</a:t>
            </a:fld>
            <a:endParaRPr lang="en-AU"/>
          </a:p>
        </p:txBody>
      </p:sp>
    </p:spTree>
    <p:extLst>
      <p:ext uri="{BB962C8B-B14F-4D97-AF65-F5344CB8AC3E}">
        <p14:creationId xmlns:p14="http://schemas.microsoft.com/office/powerpoint/2010/main" val="3147215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FCE0EA-5FD9-4BC3-A605-1DF8F59413F2}" type="slidenum">
              <a:rPr lang="en-AU" smtClean="0"/>
              <a:t>21</a:t>
            </a:fld>
            <a:endParaRPr lang="en-AU"/>
          </a:p>
        </p:txBody>
      </p:sp>
    </p:spTree>
    <p:extLst>
      <p:ext uri="{BB962C8B-B14F-4D97-AF65-F5344CB8AC3E}">
        <p14:creationId xmlns:p14="http://schemas.microsoft.com/office/powerpoint/2010/main" val="4239563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FCE0EA-5FD9-4BC3-A605-1DF8F59413F2}" type="slidenum">
              <a:rPr lang="en-AU" smtClean="0"/>
              <a:t>22</a:t>
            </a:fld>
            <a:endParaRPr lang="en-AU"/>
          </a:p>
        </p:txBody>
      </p:sp>
    </p:spTree>
    <p:extLst>
      <p:ext uri="{BB962C8B-B14F-4D97-AF65-F5344CB8AC3E}">
        <p14:creationId xmlns:p14="http://schemas.microsoft.com/office/powerpoint/2010/main" val="3066011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Hydrocarbons</a:t>
            </a:r>
            <a:r>
              <a:rPr lang="en-AU" baseline="0" dirty="0"/>
              <a:t> are a major environmental hazards – this includes oils, grease, fuel, </a:t>
            </a:r>
            <a:endParaRPr lang="en-AU" dirty="0"/>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23</a:t>
            </a:fld>
            <a:endParaRPr lang="en-AU"/>
          </a:p>
        </p:txBody>
      </p:sp>
    </p:spTree>
    <p:extLst>
      <p:ext uri="{BB962C8B-B14F-4D97-AF65-F5344CB8AC3E}">
        <p14:creationId xmlns:p14="http://schemas.microsoft.com/office/powerpoint/2010/main" val="3380253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why elimination is</a:t>
            </a:r>
            <a:r>
              <a:rPr lang="en-AU" baseline="0" dirty="0"/>
              <a:t> the best option and PPE is the least effective control? </a:t>
            </a:r>
          </a:p>
          <a:p>
            <a:endParaRPr lang="en-AU" baseline="0" dirty="0"/>
          </a:p>
          <a:p>
            <a:r>
              <a:rPr lang="en-AU" dirty="0"/>
              <a:t>Get Inductee to give examples of each Hierarchy of Control</a:t>
            </a:r>
          </a:p>
        </p:txBody>
      </p:sp>
      <p:sp>
        <p:nvSpPr>
          <p:cNvPr id="4" name="Slide Number Placeholder 3"/>
          <p:cNvSpPr>
            <a:spLocks noGrp="1"/>
          </p:cNvSpPr>
          <p:nvPr>
            <p:ph type="sldNum" sz="quarter" idx="5"/>
          </p:nvPr>
        </p:nvSpPr>
        <p:spPr/>
        <p:txBody>
          <a:bodyPr/>
          <a:lstStyle/>
          <a:p>
            <a:fld id="{D3FCE0EA-5FD9-4BC3-A605-1DF8F59413F2}" type="slidenum">
              <a:rPr lang="en-AU" smtClean="0"/>
              <a:t>27</a:t>
            </a:fld>
            <a:endParaRPr lang="en-AU"/>
          </a:p>
        </p:txBody>
      </p:sp>
    </p:spTree>
    <p:extLst>
      <p:ext uri="{BB962C8B-B14F-4D97-AF65-F5344CB8AC3E}">
        <p14:creationId xmlns:p14="http://schemas.microsoft.com/office/powerpoint/2010/main" val="951344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Note</a:t>
            </a:r>
            <a:r>
              <a:rPr lang="en-US" altLang="en-US" baseline="0" dirty="0"/>
              <a:t> - there is a different picture for each class of fire</a:t>
            </a:r>
            <a:endParaRPr lang="en-US" altLang="en-US" dirty="0"/>
          </a:p>
        </p:txBody>
      </p:sp>
      <p:sp>
        <p:nvSpPr>
          <p:cNvPr id="4" name="Slide Number Placeholder 3"/>
          <p:cNvSpPr>
            <a:spLocks noGrp="1"/>
          </p:cNvSpPr>
          <p:nvPr>
            <p:ph type="sldNum" sz="quarter" idx="5"/>
          </p:nvPr>
        </p:nvSpPr>
        <p:spPr/>
        <p:txBody>
          <a:bodyPr/>
          <a:lstStyle/>
          <a:p>
            <a:fld id="{D3FCE0EA-5FD9-4BC3-A605-1DF8F59413F2}" type="slidenum">
              <a:rPr lang="en-AU" smtClean="0"/>
              <a:t>30</a:t>
            </a:fld>
            <a:endParaRPr lang="en-AU"/>
          </a:p>
        </p:txBody>
      </p:sp>
    </p:spTree>
    <p:extLst>
      <p:ext uri="{BB962C8B-B14F-4D97-AF65-F5344CB8AC3E}">
        <p14:creationId xmlns:p14="http://schemas.microsoft.com/office/powerpoint/2010/main" val="4034660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400" b="0" i="0" u="none" strike="noStrike" kern="1200" cap="none" spc="0" normalizeH="0" baseline="0" noProof="0" dirty="0">
                <a:ln>
                  <a:noFill/>
                </a:ln>
                <a:solidFill>
                  <a:prstClr val="black"/>
                </a:solidFill>
                <a:effectLst/>
                <a:uLnTx/>
                <a:uFillTx/>
                <a:latin typeface="Calibri"/>
                <a:ea typeface="+mn-ea"/>
                <a:cs typeface="+mn-cs"/>
              </a:rPr>
              <a:t>Water fire extinguishers operate by discharging a stream of water from the nozzle onto the fire.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400" b="0" i="0" u="none" strike="noStrike" kern="1200" cap="none" spc="0" normalizeH="0" baseline="0" noProof="0" dirty="0">
                <a:ln>
                  <a:noFill/>
                </a:ln>
                <a:solidFill>
                  <a:prstClr val="black"/>
                </a:solidFill>
                <a:effectLst/>
                <a:uLnTx/>
                <a:uFillTx/>
                <a:latin typeface="Calibri"/>
                <a:ea typeface="+mn-ea"/>
                <a:cs typeface="+mn-cs"/>
              </a:rPr>
              <a:t>water reduces the temperature (cooling) of the burning material below its ignition point, thus extinguishing the fire.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Calibri"/>
                <a:ea typeface="+mn-ea"/>
                <a:cs typeface="+mn-cs"/>
              </a:rPr>
              <a:t>Foam extinguisher contains AFFF foam concentrate and water. The foam forms a blanket over the surface of a burning liquid, (smothering) cutting off the fire’s air supply. The foam blanket reduces the release of flammable vapours, preventing any re-ignition.</a:t>
            </a:r>
          </a:p>
        </p:txBody>
      </p:sp>
      <p:sp>
        <p:nvSpPr>
          <p:cNvPr id="4" name="Slide Number Placeholder 3"/>
          <p:cNvSpPr>
            <a:spLocks noGrp="1"/>
          </p:cNvSpPr>
          <p:nvPr>
            <p:ph type="sldNum" sz="quarter" idx="5"/>
          </p:nvPr>
        </p:nvSpPr>
        <p:spPr/>
        <p:txBody>
          <a:bodyPr/>
          <a:lstStyle/>
          <a:p>
            <a:fld id="{D3FCE0EA-5FD9-4BC3-A605-1DF8F59413F2}" type="slidenum">
              <a:rPr lang="en-AU" smtClean="0"/>
              <a:t>35</a:t>
            </a:fld>
            <a:endParaRPr lang="en-AU"/>
          </a:p>
        </p:txBody>
      </p:sp>
    </p:spTree>
    <p:extLst>
      <p:ext uri="{BB962C8B-B14F-4D97-AF65-F5344CB8AC3E}">
        <p14:creationId xmlns:p14="http://schemas.microsoft.com/office/powerpoint/2010/main" val="912519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CO2 deplete oxygen from the air, so you should never be in confined or closed spaces.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Dry Chemical Powder (DCP) is the most effective extinguisher used at Big Yellow</a:t>
            </a:r>
          </a:p>
        </p:txBody>
      </p:sp>
      <p:sp>
        <p:nvSpPr>
          <p:cNvPr id="4" name="Slide Number Placeholder 3"/>
          <p:cNvSpPr>
            <a:spLocks noGrp="1"/>
          </p:cNvSpPr>
          <p:nvPr>
            <p:ph type="sldNum" sz="quarter" idx="5"/>
          </p:nvPr>
        </p:nvSpPr>
        <p:spPr/>
        <p:txBody>
          <a:bodyPr/>
          <a:lstStyle/>
          <a:p>
            <a:fld id="{D3FCE0EA-5FD9-4BC3-A605-1DF8F59413F2}" type="slidenum">
              <a:rPr lang="en-AU" smtClean="0"/>
              <a:t>36</a:t>
            </a:fld>
            <a:endParaRPr lang="en-AU"/>
          </a:p>
        </p:txBody>
      </p:sp>
    </p:spTree>
    <p:extLst>
      <p:ext uri="{BB962C8B-B14F-4D97-AF65-F5344CB8AC3E}">
        <p14:creationId xmlns:p14="http://schemas.microsoft.com/office/powerpoint/2010/main" val="3545893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Why do we have it? --- give the operator the time to evacuate the machine </a:t>
            </a:r>
          </a:p>
          <a:p>
            <a:pPr marL="0" marR="0" lvl="0" indent="0" algn="l" defTabSz="915589"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What parts of the machine will it cover? --- engine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Why is it foam? --- foam is the most effective extinguishing medium for diesel/oils/etc. which is what would be catching on fire in the engine bay</a:t>
            </a:r>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40</a:t>
            </a:fld>
            <a:endParaRPr lang="en-AU"/>
          </a:p>
        </p:txBody>
      </p:sp>
    </p:spTree>
    <p:extLst>
      <p:ext uri="{BB962C8B-B14F-4D97-AF65-F5344CB8AC3E}">
        <p14:creationId xmlns:p14="http://schemas.microsoft.com/office/powerpoint/2010/main" val="2628970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AU" altLang="en-US" dirty="0">
                <a:latin typeface="Arial" charset="0"/>
                <a:cs typeface="Arial" charset="0"/>
              </a:rPr>
              <a:t>Size of the fire</a:t>
            </a:r>
          </a:p>
          <a:p>
            <a:pPr eaLnBrk="1" hangingPunct="1">
              <a:lnSpc>
                <a:spcPct val="90000"/>
              </a:lnSpc>
              <a:defRPr/>
            </a:pPr>
            <a:r>
              <a:rPr lang="en-AU" altLang="en-US" dirty="0">
                <a:latin typeface="Arial" charset="0"/>
                <a:cs typeface="Arial" charset="0"/>
              </a:rPr>
              <a:t>Your escape route</a:t>
            </a:r>
          </a:p>
          <a:p>
            <a:pPr eaLnBrk="1" hangingPunct="1">
              <a:lnSpc>
                <a:spcPct val="90000"/>
              </a:lnSpc>
              <a:defRPr/>
            </a:pPr>
            <a:r>
              <a:rPr lang="en-AU" altLang="en-US" dirty="0">
                <a:latin typeface="Arial" charset="0"/>
                <a:cs typeface="Arial" charset="0"/>
              </a:rPr>
              <a:t>Wind direction</a:t>
            </a:r>
          </a:p>
          <a:p>
            <a:pPr eaLnBrk="1" hangingPunct="1">
              <a:lnSpc>
                <a:spcPct val="90000"/>
              </a:lnSpc>
              <a:defRPr/>
            </a:pPr>
            <a:r>
              <a:rPr lang="en-AU" altLang="en-US" dirty="0">
                <a:latin typeface="Arial" charset="0"/>
                <a:cs typeface="Arial" charset="0"/>
              </a:rPr>
              <a:t>Hazards</a:t>
            </a:r>
          </a:p>
          <a:p>
            <a:pPr eaLnBrk="1" hangingPunct="1">
              <a:lnSpc>
                <a:spcPct val="90000"/>
              </a:lnSpc>
              <a:defRPr/>
            </a:pPr>
            <a:r>
              <a:rPr lang="en-AU" altLang="en-US" dirty="0">
                <a:latin typeface="Arial" charset="0"/>
                <a:cs typeface="Arial" charset="0"/>
              </a:rPr>
              <a:t>Do you have the correct extinguishing agent?</a:t>
            </a:r>
          </a:p>
          <a:p>
            <a:pPr eaLnBrk="1" hangingPunct="1">
              <a:lnSpc>
                <a:spcPct val="90000"/>
              </a:lnSpc>
              <a:defRPr/>
            </a:pPr>
            <a:r>
              <a:rPr lang="en-AU" altLang="en-US" dirty="0">
                <a:latin typeface="Arial" charset="0"/>
                <a:cs typeface="Arial" charset="0"/>
              </a:rPr>
              <a:t>Do you know what you are doing?</a:t>
            </a:r>
          </a:p>
          <a:p>
            <a:pPr eaLnBrk="1" hangingPunct="1">
              <a:lnSpc>
                <a:spcPct val="90000"/>
              </a:lnSpc>
              <a:defRPr/>
            </a:pPr>
            <a:r>
              <a:rPr lang="en-AU" altLang="en-US" dirty="0">
                <a:latin typeface="Arial" charset="0"/>
                <a:cs typeface="Arial" charset="0"/>
              </a:rPr>
              <a:t>Is there someone available for backup?</a:t>
            </a:r>
          </a:p>
        </p:txBody>
      </p:sp>
      <p:sp>
        <p:nvSpPr>
          <p:cNvPr id="4" name="Slide Number Placeholder 3"/>
          <p:cNvSpPr>
            <a:spLocks noGrp="1"/>
          </p:cNvSpPr>
          <p:nvPr>
            <p:ph type="sldNum" sz="quarter" idx="5"/>
          </p:nvPr>
        </p:nvSpPr>
        <p:spPr/>
        <p:txBody>
          <a:bodyPr/>
          <a:lstStyle/>
          <a:p>
            <a:fld id="{D3FCE0EA-5FD9-4BC3-A605-1DF8F59413F2}" type="slidenum">
              <a:rPr lang="en-AU" smtClean="0"/>
              <a:t>41</a:t>
            </a:fld>
            <a:endParaRPr lang="en-AU"/>
          </a:p>
        </p:txBody>
      </p:sp>
    </p:spTree>
    <p:extLst>
      <p:ext uri="{BB962C8B-B14F-4D97-AF65-F5344CB8AC3E}">
        <p14:creationId xmlns:p14="http://schemas.microsoft.com/office/powerpoint/2010/main" val="115851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FCE0EA-5FD9-4BC3-A605-1DF8F59413F2}" type="slidenum">
              <a:rPr lang="en-AU" smtClean="0"/>
              <a:t>3</a:t>
            </a:fld>
            <a:endParaRPr lang="en-AU"/>
          </a:p>
        </p:txBody>
      </p:sp>
    </p:spTree>
    <p:extLst>
      <p:ext uri="{BB962C8B-B14F-4D97-AF65-F5344CB8AC3E}">
        <p14:creationId xmlns:p14="http://schemas.microsoft.com/office/powerpoint/2010/main" val="1638781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dirty="0">
                <a:latin typeface="Arial" pitchFamily="34" charset="0"/>
                <a:cs typeface="Arial" pitchFamily="34" charset="0"/>
              </a:rPr>
              <a:t>Work safely</a:t>
            </a:r>
          </a:p>
          <a:p>
            <a:pPr eaLnBrk="1" hangingPunct="1"/>
            <a:r>
              <a:rPr lang="en-AU" altLang="en-US" dirty="0">
                <a:latin typeface="Arial" pitchFamily="34" charset="0"/>
                <a:cs typeface="Arial" pitchFamily="34" charset="0"/>
              </a:rPr>
              <a:t>Working within the regulations</a:t>
            </a:r>
          </a:p>
          <a:p>
            <a:pPr eaLnBrk="1" hangingPunct="1"/>
            <a:r>
              <a:rPr lang="en-AU" altLang="en-US" dirty="0">
                <a:latin typeface="Arial" pitchFamily="34" charset="0"/>
                <a:cs typeface="Arial" pitchFamily="34" charset="0"/>
              </a:rPr>
              <a:t>Good housekeeping</a:t>
            </a:r>
          </a:p>
          <a:p>
            <a:pPr eaLnBrk="1" hangingPunct="1"/>
            <a:r>
              <a:rPr lang="en-AU" altLang="en-US" dirty="0">
                <a:latin typeface="Arial" pitchFamily="34" charset="0"/>
                <a:cs typeface="Arial" pitchFamily="34" charset="0"/>
              </a:rPr>
              <a:t>Obtaining a hot work permit</a:t>
            </a:r>
          </a:p>
          <a:p>
            <a:pPr eaLnBrk="1" hangingPunct="1"/>
            <a:r>
              <a:rPr lang="en-AU" altLang="en-US" dirty="0">
                <a:latin typeface="Arial" pitchFamily="34" charset="0"/>
                <a:cs typeface="Arial" pitchFamily="34" charset="0"/>
              </a:rPr>
              <a:t>No fires on days of high fire danger</a:t>
            </a:r>
          </a:p>
          <a:p>
            <a:pPr eaLnBrk="1" hangingPunct="1"/>
            <a:r>
              <a:rPr lang="en-AU" altLang="en-US" dirty="0">
                <a:latin typeface="Arial" pitchFamily="34" charset="0"/>
                <a:cs typeface="Arial" pitchFamily="34" charset="0"/>
              </a:rPr>
              <a:t>Don’t overload power points</a:t>
            </a:r>
          </a:p>
          <a:p>
            <a:pPr eaLnBrk="1" hangingPunct="1"/>
            <a:r>
              <a:rPr lang="en-AU" altLang="en-US" dirty="0">
                <a:latin typeface="Arial" pitchFamily="34" charset="0"/>
                <a:cs typeface="Arial" pitchFamily="34" charset="0"/>
              </a:rPr>
              <a:t>Smokers to correctly dispose of cigarette butts</a:t>
            </a:r>
          </a:p>
          <a:p>
            <a:pPr eaLnBrk="1" hangingPunct="1"/>
            <a:r>
              <a:rPr lang="en-AU" altLang="en-US" dirty="0">
                <a:latin typeface="Arial" pitchFamily="34" charset="0"/>
                <a:cs typeface="Arial" pitchFamily="34" charset="0"/>
              </a:rPr>
              <a:t>Install and regularly test smoke detectors</a:t>
            </a:r>
          </a:p>
        </p:txBody>
      </p:sp>
      <p:sp>
        <p:nvSpPr>
          <p:cNvPr id="4" name="Slide Number Placeholder 3"/>
          <p:cNvSpPr>
            <a:spLocks noGrp="1"/>
          </p:cNvSpPr>
          <p:nvPr>
            <p:ph type="sldNum" sz="quarter" idx="5"/>
          </p:nvPr>
        </p:nvSpPr>
        <p:spPr/>
        <p:txBody>
          <a:bodyPr/>
          <a:lstStyle/>
          <a:p>
            <a:fld id="{D3FCE0EA-5FD9-4BC3-A605-1DF8F59413F2}" type="slidenum">
              <a:rPr lang="en-AU" smtClean="0"/>
              <a:t>42</a:t>
            </a:fld>
            <a:endParaRPr lang="en-AU"/>
          </a:p>
        </p:txBody>
      </p:sp>
    </p:spTree>
    <p:extLst>
      <p:ext uri="{BB962C8B-B14F-4D97-AF65-F5344CB8AC3E}">
        <p14:creationId xmlns:p14="http://schemas.microsoft.com/office/powerpoint/2010/main" val="295794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Pull over to the left hand side of the road</a:t>
            </a:r>
          </a:p>
          <a:p>
            <a:r>
              <a:rPr lang="en-AU" dirty="0"/>
              <a:t>Activate</a:t>
            </a:r>
            <a:r>
              <a:rPr lang="en-AU" baseline="0" dirty="0"/>
              <a:t> Park Brake</a:t>
            </a:r>
          </a:p>
          <a:p>
            <a:r>
              <a:rPr lang="en-AU" baseline="0" dirty="0"/>
              <a:t>Activate hazard lights</a:t>
            </a:r>
          </a:p>
          <a:p>
            <a:r>
              <a:rPr lang="en-AU" dirty="0"/>
              <a:t>Maintain Radio Silence</a:t>
            </a:r>
            <a:r>
              <a:rPr lang="en-AU" baseline="0" dirty="0"/>
              <a:t> until “all clear” is given to resume operations</a:t>
            </a:r>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45</a:t>
            </a:fld>
            <a:endParaRPr lang="en-AU"/>
          </a:p>
        </p:txBody>
      </p:sp>
    </p:spTree>
    <p:extLst>
      <p:ext uri="{BB962C8B-B14F-4D97-AF65-F5344CB8AC3E}">
        <p14:creationId xmlns:p14="http://schemas.microsoft.com/office/powerpoint/2010/main" val="2942318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98">
              <a:defRPr/>
            </a:pPr>
            <a:r>
              <a:rPr lang="en-US" dirty="0"/>
              <a:t>Uniforms should be free from rips and tears and laundered to remove chemical contaminants. </a:t>
            </a:r>
            <a:endParaRPr lang="en-AU" dirty="0"/>
          </a:p>
          <a:p>
            <a:r>
              <a:rPr lang="en-US" dirty="0"/>
              <a:t>Clothing should be of the correct size to cover the body without impeding movement.</a:t>
            </a:r>
            <a:endParaRPr lang="en-AU" dirty="0"/>
          </a:p>
          <a:p>
            <a:r>
              <a:rPr lang="en-US" dirty="0"/>
              <a:t>High visibility reflective vests must be worn such that the reflective tape is visible from both the front and the back.</a:t>
            </a:r>
            <a:endParaRPr lang="en-AU" dirty="0"/>
          </a:p>
          <a:p>
            <a:r>
              <a:rPr lang="en-US" dirty="0"/>
              <a:t>Shirt sleeves must not be rolled up</a:t>
            </a:r>
            <a:endParaRPr lang="en-AU" dirty="0"/>
          </a:p>
          <a:p>
            <a:r>
              <a:rPr lang="en-US" dirty="0"/>
              <a:t>Shirts should be tucked into trousers / jeans.</a:t>
            </a:r>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47</a:t>
            </a:fld>
            <a:endParaRPr lang="en-AU"/>
          </a:p>
        </p:txBody>
      </p:sp>
    </p:spTree>
    <p:extLst>
      <p:ext uri="{BB962C8B-B14F-4D97-AF65-F5344CB8AC3E}">
        <p14:creationId xmlns:p14="http://schemas.microsoft.com/office/powerpoint/2010/main" val="1393037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Safety glasses should cover the eye area sufficiently.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If personnel have their own safety glasses, they can be worn on site as long as they meet Australian Standard 1336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Safety glasses must be worn outside of airconditioned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If your lenses are dirty – wash/clean them; if scratched - replace them. Dealing with fatigue is hard enough let alone when looking through scratched glasses.</a:t>
            </a:r>
          </a:p>
        </p:txBody>
      </p:sp>
      <p:sp>
        <p:nvSpPr>
          <p:cNvPr id="4" name="Slide Number Placeholder 3"/>
          <p:cNvSpPr>
            <a:spLocks noGrp="1"/>
          </p:cNvSpPr>
          <p:nvPr>
            <p:ph type="sldNum" sz="quarter" idx="5"/>
          </p:nvPr>
        </p:nvSpPr>
        <p:spPr/>
        <p:txBody>
          <a:bodyPr/>
          <a:lstStyle/>
          <a:p>
            <a:fld id="{D3FCE0EA-5FD9-4BC3-A605-1DF8F59413F2}" type="slidenum">
              <a:rPr lang="en-AU" smtClean="0"/>
              <a:t>48</a:t>
            </a:fld>
            <a:endParaRPr lang="en-AU"/>
          </a:p>
        </p:txBody>
      </p:sp>
    </p:spTree>
    <p:extLst>
      <p:ext uri="{BB962C8B-B14F-4D97-AF65-F5344CB8AC3E}">
        <p14:creationId xmlns:p14="http://schemas.microsoft.com/office/powerpoint/2010/main" val="1847916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Boots should be clean and in good condition.</a:t>
            </a:r>
            <a:endParaRPr lang="en-AU" dirty="0"/>
          </a:p>
          <a:p>
            <a:r>
              <a:rPr lang="en-US" dirty="0"/>
              <a:t>The upper should be intact; the “steel toe” should not be exposed.</a:t>
            </a:r>
            <a:endParaRPr lang="en-AU" dirty="0"/>
          </a:p>
          <a:p>
            <a:r>
              <a:rPr lang="en-US" dirty="0"/>
              <a:t>The sole of the boot should be intact, attached to the upper and have sufficient tread to prevent slipping of smooth surfaces. Check for damage from chemicals.</a:t>
            </a:r>
            <a:endParaRPr lang="en-AU" dirty="0"/>
          </a:p>
          <a:p>
            <a:r>
              <a:rPr lang="en-US" dirty="0"/>
              <a:t>Laces should be of sufficient length to enable to boot to be completely laced to the top of the upper.</a:t>
            </a:r>
            <a:endParaRPr lang="en-AU" dirty="0"/>
          </a:p>
          <a:p>
            <a:r>
              <a:rPr lang="en-US" dirty="0"/>
              <a:t>Eyelets and hooks should be firmly in place and attached.</a:t>
            </a:r>
          </a:p>
          <a:p>
            <a:r>
              <a:rPr lang="en-US" dirty="0"/>
              <a:t>Boots are ordered in </a:t>
            </a:r>
            <a:r>
              <a:rPr lang="en-US" dirty="0" err="1"/>
              <a:t>mens</a:t>
            </a:r>
            <a:r>
              <a:rPr lang="en-US" dirty="0"/>
              <a:t> sizes</a:t>
            </a:r>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49</a:t>
            </a:fld>
            <a:endParaRPr lang="en-AU"/>
          </a:p>
        </p:txBody>
      </p:sp>
    </p:spTree>
    <p:extLst>
      <p:ext uri="{BB962C8B-B14F-4D97-AF65-F5344CB8AC3E}">
        <p14:creationId xmlns:p14="http://schemas.microsoft.com/office/powerpoint/2010/main" val="1716193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Inspect for defects</a:t>
            </a:r>
          </a:p>
          <a:p>
            <a:r>
              <a:rPr lang="en-AU" dirty="0"/>
              <a:t>Write your name inside</a:t>
            </a:r>
          </a:p>
          <a:p>
            <a:r>
              <a:rPr lang="en-AU" dirty="0"/>
              <a:t>Write the date inside</a:t>
            </a:r>
          </a:p>
          <a:p>
            <a:r>
              <a:rPr lang="en-AU" dirty="0"/>
              <a:t>Don’t put stickers on the outside</a:t>
            </a:r>
          </a:p>
          <a:p>
            <a:r>
              <a:rPr lang="en-AU" dirty="0"/>
              <a:t>Don’t leave loose in any vehicles (could become a missile)</a:t>
            </a:r>
          </a:p>
          <a:p>
            <a:r>
              <a:rPr lang="en-AU" dirty="0"/>
              <a:t>If involved in severe impact, replace</a:t>
            </a:r>
            <a:r>
              <a:rPr lang="en-AU" baseline="0" dirty="0"/>
              <a:t> immediately</a:t>
            </a:r>
          </a:p>
          <a:p>
            <a:pPr defTabSz="914398">
              <a:defRPr/>
            </a:pPr>
            <a:r>
              <a:rPr lang="en-US" b="1" dirty="0"/>
              <a:t>Caps, hats, beanies and other headwear are not to be worn under helmets.</a:t>
            </a:r>
            <a:endParaRPr lang="en-AU" dirty="0"/>
          </a:p>
          <a:p>
            <a:endParaRPr lang="en-AU" dirty="0"/>
          </a:p>
          <a:p>
            <a:r>
              <a:rPr lang="en-AU" dirty="0"/>
              <a:t>Inspect for defects</a:t>
            </a:r>
          </a:p>
          <a:p>
            <a:r>
              <a:rPr lang="en-AU" dirty="0"/>
              <a:t>Write your name inside</a:t>
            </a:r>
          </a:p>
          <a:p>
            <a:r>
              <a:rPr lang="en-AU" dirty="0"/>
              <a:t>Write the date inside</a:t>
            </a:r>
          </a:p>
          <a:p>
            <a:r>
              <a:rPr lang="en-AU" dirty="0"/>
              <a:t>Don’t put stickers on the outside</a:t>
            </a:r>
          </a:p>
          <a:p>
            <a:r>
              <a:rPr lang="en-AU" dirty="0"/>
              <a:t>Don’t leave loose in any vehicles (could become a missile)</a:t>
            </a:r>
          </a:p>
          <a:p>
            <a:r>
              <a:rPr lang="en-AU" dirty="0"/>
              <a:t>If involved in severe impact, replace</a:t>
            </a:r>
            <a:r>
              <a:rPr lang="en-AU" baseline="0" dirty="0"/>
              <a:t> immediately</a:t>
            </a:r>
          </a:p>
          <a:p>
            <a:pPr defTabSz="914398">
              <a:defRPr/>
            </a:pPr>
            <a:r>
              <a:rPr lang="en-US" b="1" dirty="0"/>
              <a:t>Caps, hats, beanies and other headwear are not to be worn under helmets.</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50</a:t>
            </a:fld>
            <a:endParaRPr lang="en-AU"/>
          </a:p>
        </p:txBody>
      </p:sp>
    </p:spTree>
    <p:extLst>
      <p:ext uri="{BB962C8B-B14F-4D97-AF65-F5344CB8AC3E}">
        <p14:creationId xmlns:p14="http://schemas.microsoft.com/office/powerpoint/2010/main" val="772895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Ear plugs are an environmental hazard and should be put in rubbish bins not thrown on the ground</a:t>
            </a:r>
          </a:p>
        </p:txBody>
      </p:sp>
      <p:sp>
        <p:nvSpPr>
          <p:cNvPr id="4" name="Slide Number Placeholder 3"/>
          <p:cNvSpPr>
            <a:spLocks noGrp="1"/>
          </p:cNvSpPr>
          <p:nvPr>
            <p:ph type="sldNum" sz="quarter" idx="5"/>
          </p:nvPr>
        </p:nvSpPr>
        <p:spPr/>
        <p:txBody>
          <a:bodyPr/>
          <a:lstStyle/>
          <a:p>
            <a:fld id="{D3FCE0EA-5FD9-4BC3-A605-1DF8F59413F2}" type="slidenum">
              <a:rPr lang="en-AU" smtClean="0"/>
              <a:t>51</a:t>
            </a:fld>
            <a:endParaRPr lang="en-AU"/>
          </a:p>
        </p:txBody>
      </p:sp>
    </p:spTree>
    <p:extLst>
      <p:ext uri="{BB962C8B-B14F-4D97-AF65-F5344CB8AC3E}">
        <p14:creationId xmlns:p14="http://schemas.microsoft.com/office/powerpoint/2010/main" val="2526316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98">
              <a:defRPr/>
            </a:pPr>
            <a:r>
              <a:rPr lang="en-US" dirty="0"/>
              <a:t>Gloves should be intact, check for rips, cuts and burns. Check the stitching to ensure glove integrity.</a:t>
            </a:r>
            <a:endParaRPr lang="en-AU" dirty="0"/>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52</a:t>
            </a:fld>
            <a:endParaRPr lang="en-AU"/>
          </a:p>
        </p:txBody>
      </p:sp>
    </p:spTree>
    <p:extLst>
      <p:ext uri="{BB962C8B-B14F-4D97-AF65-F5344CB8AC3E}">
        <p14:creationId xmlns:p14="http://schemas.microsoft.com/office/powerpoint/2010/main" val="4227080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P1 half face dust masks are intended for use against mechanically generated particulates such as asbestos and silica.</a:t>
            </a:r>
            <a:endParaRPr lang="en-AU" dirty="0"/>
          </a:p>
          <a:p>
            <a:r>
              <a:rPr lang="en-US" dirty="0"/>
              <a:t>Class P2 half face dust masks are intended for use against both mechanically and thermally generated particulates such as metal fumes.</a:t>
            </a:r>
            <a:endParaRPr lang="en-AU" dirty="0"/>
          </a:p>
          <a:p>
            <a:endParaRPr lang="en-AU" dirty="0"/>
          </a:p>
          <a:p>
            <a:pPr defTabSz="914398">
              <a:defRPr/>
            </a:pPr>
            <a:r>
              <a:rPr lang="en-US" dirty="0"/>
              <a:t>Obtaining the correct fit for respiratory protection is essential; an ill-fitting mask is not effective and places the person at risk.</a:t>
            </a:r>
          </a:p>
          <a:p>
            <a:pPr defTabSz="914398">
              <a:defRPr/>
            </a:pPr>
            <a:r>
              <a:rPr lang="en-US" dirty="0"/>
              <a:t>Fascial hair reduces the efficiency of </a:t>
            </a:r>
            <a:r>
              <a:rPr lang="en-US"/>
              <a:t>masks.</a:t>
            </a:r>
            <a:endParaRPr lang="en-AU"/>
          </a:p>
        </p:txBody>
      </p:sp>
      <p:sp>
        <p:nvSpPr>
          <p:cNvPr id="4" name="Slide Number Placeholder 3"/>
          <p:cNvSpPr>
            <a:spLocks noGrp="1"/>
          </p:cNvSpPr>
          <p:nvPr>
            <p:ph type="sldNum" sz="quarter" idx="5"/>
          </p:nvPr>
        </p:nvSpPr>
        <p:spPr/>
        <p:txBody>
          <a:bodyPr/>
          <a:lstStyle/>
          <a:p>
            <a:fld id="{D3FCE0EA-5FD9-4BC3-A605-1DF8F59413F2}" type="slidenum">
              <a:rPr lang="en-AU" smtClean="0"/>
              <a:t>53</a:t>
            </a:fld>
            <a:endParaRPr lang="en-AU"/>
          </a:p>
        </p:txBody>
      </p:sp>
    </p:spTree>
    <p:extLst>
      <p:ext uri="{BB962C8B-B14F-4D97-AF65-F5344CB8AC3E}">
        <p14:creationId xmlns:p14="http://schemas.microsoft.com/office/powerpoint/2010/main" val="352987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FCE0EA-5FD9-4BC3-A605-1DF8F59413F2}" type="slidenum">
              <a:rPr lang="en-AU" smtClean="0"/>
              <a:t>4</a:t>
            </a:fld>
            <a:endParaRPr lang="en-AU"/>
          </a:p>
        </p:txBody>
      </p:sp>
    </p:spTree>
    <p:extLst>
      <p:ext uri="{BB962C8B-B14F-4D97-AF65-F5344CB8AC3E}">
        <p14:creationId xmlns:p14="http://schemas.microsoft.com/office/powerpoint/2010/main" val="155821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98"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All enclosed workplaces are smoke-free - Offices, Crib rooms, Vehicle cabs, Toilets, Fuel and oil storage areas, Magazines, Chemical storage areas.</a:t>
            </a:r>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5</a:t>
            </a:fld>
            <a:endParaRPr lang="en-AU"/>
          </a:p>
        </p:txBody>
      </p:sp>
    </p:spTree>
    <p:extLst>
      <p:ext uri="{BB962C8B-B14F-4D97-AF65-F5344CB8AC3E}">
        <p14:creationId xmlns:p14="http://schemas.microsoft.com/office/powerpoint/2010/main" val="149831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Unauthorised mobile phone found on site will be confiscated.</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Should anyone NEED to carry a personal mobile phone during work hours, permission must be given by the Project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Site contact details can be obtained from site administrators so that  family and friends can contact us in urgent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Distracted while trying to use phone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Potentially serious news could make you a risk to everyone else on 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Camera’s in phone take inappropriate photo’s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Contacting family at the end of the day will give you something to look forward to apart from dinner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6</a:t>
            </a:fld>
            <a:endParaRPr lang="en-AU"/>
          </a:p>
        </p:txBody>
      </p:sp>
    </p:spTree>
    <p:extLst>
      <p:ext uri="{BB962C8B-B14F-4D97-AF65-F5344CB8AC3E}">
        <p14:creationId xmlns:p14="http://schemas.microsoft.com/office/powerpoint/2010/main" val="322657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00B0F0"/>
                </a:solidFill>
                <a:latin typeface="Arial" pitchFamily="34" charset="0"/>
                <a:cs typeface="Arial" pitchFamily="34" charset="0"/>
              </a:rPr>
              <a:t>Ear phones may not be used on site </a:t>
            </a:r>
            <a:r>
              <a:rPr lang="en-AU" dirty="0">
                <a:latin typeface="Arial" pitchFamily="34" charset="0"/>
                <a:cs typeface="Arial" pitchFamily="34" charset="0"/>
              </a:rPr>
              <a:t>as they hinder our ability to clearly hear 2-way communications</a:t>
            </a:r>
          </a:p>
          <a:p>
            <a:r>
              <a:rPr lang="en-AU" dirty="0" err="1">
                <a:latin typeface="Arial" pitchFamily="34" charset="0"/>
                <a:cs typeface="Arial" pitchFamily="34" charset="0"/>
              </a:rPr>
              <a:t>Ipods</a:t>
            </a:r>
            <a:r>
              <a:rPr lang="en-AU" dirty="0">
                <a:latin typeface="Arial" pitchFamily="34" charset="0"/>
                <a:cs typeface="Arial" pitchFamily="34" charset="0"/>
              </a:rPr>
              <a:t> and MP3 players can only be played by using a radio transmitter linked with the equipment am/</a:t>
            </a:r>
            <a:r>
              <a:rPr lang="en-AU" dirty="0" err="1">
                <a:latin typeface="Arial" pitchFamily="34" charset="0"/>
                <a:cs typeface="Arial" pitchFamily="34" charset="0"/>
              </a:rPr>
              <a:t>fm</a:t>
            </a:r>
            <a:r>
              <a:rPr lang="en-AU" dirty="0">
                <a:latin typeface="Arial" pitchFamily="34" charset="0"/>
                <a:cs typeface="Arial" pitchFamily="34" charset="0"/>
              </a:rPr>
              <a:t> radio</a:t>
            </a:r>
          </a:p>
          <a:p>
            <a:r>
              <a:rPr lang="en-AU" dirty="0">
                <a:latin typeface="Arial" pitchFamily="34" charset="0"/>
                <a:cs typeface="Arial" pitchFamily="34" charset="0"/>
              </a:rPr>
              <a:t>Personal Laptops, Tablets and DVD players are not permitted on site</a:t>
            </a:r>
          </a:p>
          <a:p>
            <a:r>
              <a:rPr lang="en-AU" dirty="0">
                <a:latin typeface="Arial" pitchFamily="34" charset="0"/>
                <a:cs typeface="Arial" pitchFamily="34" charset="0"/>
              </a:rPr>
              <a:t>Any digital music devices being used with ear phones will be confiscated</a:t>
            </a:r>
            <a:endParaRPr lang="en-AU" dirty="0"/>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7</a:t>
            </a:fld>
            <a:endParaRPr lang="en-AU"/>
          </a:p>
        </p:txBody>
      </p:sp>
    </p:spTree>
    <p:extLst>
      <p:ext uri="{BB962C8B-B14F-4D97-AF65-F5344CB8AC3E}">
        <p14:creationId xmlns:p14="http://schemas.microsoft.com/office/powerpoint/2010/main" val="320508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No rings on fingers</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Neck jewellery under clothing </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No bracelets or bangles except “Medic Alert” - </a:t>
            </a:r>
            <a:r>
              <a:rPr kumimoji="0" lang="en-AU"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individuals wearing Medic Alerts should ensure their supervisor is aware of their medical situation</a:t>
            </a:r>
            <a:endPar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Only watches that have a band with a pin joining link - </a:t>
            </a:r>
            <a:r>
              <a:rPr kumimoji="0" lang="en-AU" sz="12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velcro</a:t>
            </a: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watch bands are not permitted</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Only small ear /facial studs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No loops or hanging earrings</a:t>
            </a:r>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8</a:t>
            </a:fld>
            <a:endParaRPr lang="en-AU"/>
          </a:p>
        </p:txBody>
      </p:sp>
    </p:spTree>
    <p:extLst>
      <p:ext uri="{BB962C8B-B14F-4D97-AF65-F5344CB8AC3E}">
        <p14:creationId xmlns:p14="http://schemas.microsoft.com/office/powerpoint/2010/main" val="228942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a:t>
            </a:r>
            <a:r>
              <a:rPr lang="en-AU" baseline="0" dirty="0"/>
              <a:t> soon as possible</a:t>
            </a:r>
            <a:endParaRPr lang="en-AU" dirty="0"/>
          </a:p>
          <a:p>
            <a:endParaRPr lang="en-AU" dirty="0"/>
          </a:p>
        </p:txBody>
      </p:sp>
      <p:sp>
        <p:nvSpPr>
          <p:cNvPr id="4" name="Slide Number Placeholder 3"/>
          <p:cNvSpPr>
            <a:spLocks noGrp="1"/>
          </p:cNvSpPr>
          <p:nvPr>
            <p:ph type="sldNum" sz="quarter" idx="5"/>
          </p:nvPr>
        </p:nvSpPr>
        <p:spPr/>
        <p:txBody>
          <a:bodyPr/>
          <a:lstStyle/>
          <a:p>
            <a:fld id="{D3FCE0EA-5FD9-4BC3-A605-1DF8F59413F2}" type="slidenum">
              <a:rPr lang="en-AU" smtClean="0"/>
              <a:t>9</a:t>
            </a:fld>
            <a:endParaRPr lang="en-AU"/>
          </a:p>
        </p:txBody>
      </p:sp>
    </p:spTree>
    <p:extLst>
      <p:ext uri="{BB962C8B-B14F-4D97-AF65-F5344CB8AC3E}">
        <p14:creationId xmlns:p14="http://schemas.microsoft.com/office/powerpoint/2010/main" val="135857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AU"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73C39E-8504-463F-8E7E-7B5B8BEA0C54}" type="slidenum">
              <a:rPr lang="en-AU" smtClean="0"/>
              <a:t>‹#›</a:t>
            </a:fld>
            <a:endParaRPr lang="en-AU"/>
          </a:p>
        </p:txBody>
      </p:sp>
    </p:spTree>
    <p:extLst>
      <p:ext uri="{BB962C8B-B14F-4D97-AF65-F5344CB8AC3E}">
        <p14:creationId xmlns:p14="http://schemas.microsoft.com/office/powerpoint/2010/main" val="270970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92466D5-D315-4B22-A950-8613DB9D451B}" type="datetimeFigureOut">
              <a:rPr lang="en-AU" smtClean="0"/>
              <a:t>18/05/2021</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73C39E-8504-463F-8E7E-7B5B8BEA0C54}" type="slidenum">
              <a:rPr lang="en-AU" smtClean="0"/>
              <a:t>‹#›</a:t>
            </a:fld>
            <a:endParaRPr lang="en-AU"/>
          </a:p>
        </p:txBody>
      </p:sp>
    </p:spTree>
    <p:extLst>
      <p:ext uri="{BB962C8B-B14F-4D97-AF65-F5344CB8AC3E}">
        <p14:creationId xmlns:p14="http://schemas.microsoft.com/office/powerpoint/2010/main" val="106064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92466D5-D315-4B22-A950-8613DB9D451B}" type="datetimeFigureOut">
              <a:rPr lang="en-AU" smtClean="0"/>
              <a:t>18/05/2021</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73C39E-8504-463F-8E7E-7B5B8BEA0C54}" type="slidenum">
              <a:rPr lang="en-AU" smtClean="0"/>
              <a:t>‹#›</a:t>
            </a:fld>
            <a:endParaRPr lang="en-AU"/>
          </a:p>
        </p:txBody>
      </p:sp>
    </p:spTree>
    <p:extLst>
      <p:ext uri="{BB962C8B-B14F-4D97-AF65-F5344CB8AC3E}">
        <p14:creationId xmlns:p14="http://schemas.microsoft.com/office/powerpoint/2010/main" val="272102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92466D5-D315-4B22-A950-8613DB9D451B}" type="datetimeFigureOut">
              <a:rPr lang="en-AU" smtClean="0"/>
              <a:t>18/05/2021</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73C39E-8504-463F-8E7E-7B5B8BEA0C54}" type="slidenum">
              <a:rPr lang="en-AU" smtClean="0"/>
              <a:t>‹#›</a:t>
            </a:fld>
            <a:endParaRPr lang="en-AU"/>
          </a:p>
        </p:txBody>
      </p:sp>
    </p:spTree>
    <p:extLst>
      <p:ext uri="{BB962C8B-B14F-4D97-AF65-F5344CB8AC3E}">
        <p14:creationId xmlns:p14="http://schemas.microsoft.com/office/powerpoint/2010/main" val="52308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92466D5-D315-4B22-A950-8613DB9D451B}" type="datetimeFigureOut">
              <a:rPr lang="en-AU" smtClean="0"/>
              <a:t>18/05/2021</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73C39E-8504-463F-8E7E-7B5B8BEA0C54}" type="slidenum">
              <a:rPr lang="en-AU" smtClean="0"/>
              <a:t>‹#›</a:t>
            </a:fld>
            <a:endParaRPr lang="en-AU"/>
          </a:p>
        </p:txBody>
      </p:sp>
    </p:spTree>
    <p:extLst>
      <p:ext uri="{BB962C8B-B14F-4D97-AF65-F5344CB8AC3E}">
        <p14:creationId xmlns:p14="http://schemas.microsoft.com/office/powerpoint/2010/main" val="155745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92466D5-D315-4B22-A950-8613DB9D451B}" type="datetimeFigureOut">
              <a:rPr lang="en-AU" smtClean="0"/>
              <a:t>18/05/2021</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E73C39E-8504-463F-8E7E-7B5B8BEA0C54}" type="slidenum">
              <a:rPr lang="en-AU" smtClean="0"/>
              <a:t>‹#›</a:t>
            </a:fld>
            <a:endParaRPr lang="en-AU"/>
          </a:p>
        </p:txBody>
      </p:sp>
    </p:spTree>
    <p:extLst>
      <p:ext uri="{BB962C8B-B14F-4D97-AF65-F5344CB8AC3E}">
        <p14:creationId xmlns:p14="http://schemas.microsoft.com/office/powerpoint/2010/main" val="425412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text&#10;&#10;Description automatically generated">
            <a:extLst>
              <a:ext uri="{FF2B5EF4-FFF2-40B4-BE49-F238E27FC236}">
                <a16:creationId xmlns:a16="http://schemas.microsoft.com/office/drawing/2014/main" id="{3F46A9F7-16A2-42B1-97A8-54A247ACA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2876"/>
            <a:ext cx="9144000" cy="365125"/>
          </a:xfrm>
          <a:prstGeom prst="rect">
            <a:avLst/>
          </a:prstGeom>
        </p:spPr>
      </p:pic>
    </p:spTree>
    <p:extLst>
      <p:ext uri="{BB962C8B-B14F-4D97-AF65-F5344CB8AC3E}">
        <p14:creationId xmlns:p14="http://schemas.microsoft.com/office/powerpoint/2010/main" val="206778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92466D5-D315-4B22-A950-8613DB9D451B}" type="datetimeFigureOut">
              <a:rPr lang="en-AU" smtClean="0"/>
              <a:t>18/05/2021</a:t>
            </a:fld>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E73C39E-8504-463F-8E7E-7B5B8BEA0C54}" type="slidenum">
              <a:rPr lang="en-AU" smtClean="0"/>
              <a:t>‹#›</a:t>
            </a:fld>
            <a:endParaRPr lang="en-AU"/>
          </a:p>
        </p:txBody>
      </p:sp>
      <p:pic>
        <p:nvPicPr>
          <p:cNvPr id="6" name="Picture 5" descr="A picture containing text&#10;&#10;Description automatically generated">
            <a:extLst>
              <a:ext uri="{FF2B5EF4-FFF2-40B4-BE49-F238E27FC236}">
                <a16:creationId xmlns:a16="http://schemas.microsoft.com/office/drawing/2014/main" id="{B9A317F0-53F5-41FE-B205-F9B2D050C3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2876"/>
            <a:ext cx="9144000" cy="365125"/>
          </a:xfrm>
          <a:prstGeom prst="rect">
            <a:avLst/>
          </a:prstGeom>
        </p:spPr>
      </p:pic>
      <p:pic>
        <p:nvPicPr>
          <p:cNvPr id="7" name="Picture 6" descr="Text&#10;&#10;Description automatically generated">
            <a:extLst>
              <a:ext uri="{FF2B5EF4-FFF2-40B4-BE49-F238E27FC236}">
                <a16:creationId xmlns:a16="http://schemas.microsoft.com/office/drawing/2014/main" id="{B8232A55-4263-4CE4-9717-C822E2E8C1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5344" y="1"/>
            <a:ext cx="671513" cy="671513"/>
          </a:xfrm>
          <a:prstGeom prst="rect">
            <a:avLst/>
          </a:prstGeom>
        </p:spPr>
      </p:pic>
    </p:spTree>
    <p:extLst>
      <p:ext uri="{BB962C8B-B14F-4D97-AF65-F5344CB8AC3E}">
        <p14:creationId xmlns:p14="http://schemas.microsoft.com/office/powerpoint/2010/main" val="70264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92466D5-D315-4B22-A950-8613DB9D451B}" type="datetimeFigureOut">
              <a:rPr lang="en-AU" smtClean="0"/>
              <a:t>18/05/2021</a:t>
            </a:fld>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E73C39E-8504-463F-8E7E-7B5B8BEA0C54}" type="slidenum">
              <a:rPr lang="en-AU" smtClean="0"/>
              <a:t>‹#›</a:t>
            </a:fld>
            <a:endParaRPr lang="en-AU"/>
          </a:p>
        </p:txBody>
      </p:sp>
    </p:spTree>
    <p:extLst>
      <p:ext uri="{BB962C8B-B14F-4D97-AF65-F5344CB8AC3E}">
        <p14:creationId xmlns:p14="http://schemas.microsoft.com/office/powerpoint/2010/main" val="196556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92466D5-D315-4B22-A950-8613DB9D451B}" type="datetimeFigureOut">
              <a:rPr lang="en-AU" smtClean="0"/>
              <a:t>18/05/2021</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E73C39E-8504-463F-8E7E-7B5B8BEA0C54}" type="slidenum">
              <a:rPr lang="en-AU" smtClean="0"/>
              <a:t>‹#›</a:t>
            </a:fld>
            <a:endParaRPr lang="en-AU"/>
          </a:p>
        </p:txBody>
      </p:sp>
    </p:spTree>
    <p:extLst>
      <p:ext uri="{BB962C8B-B14F-4D97-AF65-F5344CB8AC3E}">
        <p14:creationId xmlns:p14="http://schemas.microsoft.com/office/powerpoint/2010/main" val="200922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92466D5-D315-4B22-A950-8613DB9D451B}" type="datetimeFigureOut">
              <a:rPr lang="en-AU" smtClean="0"/>
              <a:t>18/05/2021</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E73C39E-8504-463F-8E7E-7B5B8BEA0C54}" type="slidenum">
              <a:rPr lang="en-AU" smtClean="0"/>
              <a:t>‹#›</a:t>
            </a:fld>
            <a:endParaRPr lang="en-AU"/>
          </a:p>
        </p:txBody>
      </p:sp>
    </p:spTree>
    <p:extLst>
      <p:ext uri="{BB962C8B-B14F-4D97-AF65-F5344CB8AC3E}">
        <p14:creationId xmlns:p14="http://schemas.microsoft.com/office/powerpoint/2010/main" val="397338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text&#10;&#10;Description automatically generated">
            <a:extLst>
              <a:ext uri="{FF2B5EF4-FFF2-40B4-BE49-F238E27FC236}">
                <a16:creationId xmlns:a16="http://schemas.microsoft.com/office/drawing/2014/main" id="{603BCA12-B932-429B-BC7C-A16364F18A0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2876"/>
            <a:ext cx="9144000" cy="365125"/>
          </a:xfrm>
          <a:prstGeom prst="rect">
            <a:avLst/>
          </a:prstGeom>
        </p:spPr>
      </p:pic>
      <p:pic>
        <p:nvPicPr>
          <p:cNvPr id="8" name="Picture 7">
            <a:extLst>
              <a:ext uri="{FF2B5EF4-FFF2-40B4-BE49-F238E27FC236}">
                <a16:creationId xmlns:a16="http://schemas.microsoft.com/office/drawing/2014/main" id="{47DE2543-F579-4ED9-AB43-ACA96D53805A}"/>
              </a:ext>
            </a:extLst>
          </p:cNvPr>
          <p:cNvPicPr>
            <a:picLocks noChangeAspect="1"/>
          </p:cNvPicPr>
          <p:nvPr userDrawn="1"/>
        </p:nvPicPr>
        <p:blipFill>
          <a:blip r:embed="rId14"/>
          <a:stretch>
            <a:fillRect/>
          </a:stretch>
        </p:blipFill>
        <p:spPr>
          <a:xfrm>
            <a:off x="8034291" y="155182"/>
            <a:ext cx="816368" cy="816368"/>
          </a:xfrm>
          <a:prstGeom prst="rect">
            <a:avLst/>
          </a:prstGeom>
        </p:spPr>
      </p:pic>
    </p:spTree>
    <p:extLst>
      <p:ext uri="{BB962C8B-B14F-4D97-AF65-F5344CB8AC3E}">
        <p14:creationId xmlns:p14="http://schemas.microsoft.com/office/powerpoint/2010/main" val="3813529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G"/><Relationship Id="rId4" Type="http://schemas.openxmlformats.org/officeDocument/2006/relationships/image" Target="../media/image68.JPG"/></Relationships>
</file>

<file path=ppt/slides/_rels/slide5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22DB-A5DD-4A16-95CF-043CB03A79FB}"/>
              </a:ext>
            </a:extLst>
          </p:cNvPr>
          <p:cNvSpPr>
            <a:spLocks noGrp="1"/>
          </p:cNvSpPr>
          <p:nvPr>
            <p:ph type="ctrTitle"/>
          </p:nvPr>
        </p:nvSpPr>
        <p:spPr/>
        <p:txBody>
          <a:bodyPr>
            <a:normAutofit fontScale="90000"/>
          </a:bodyPr>
          <a:lstStyle/>
          <a:p>
            <a:r>
              <a:rPr lang="en-AU" dirty="0"/>
              <a:t>Welcome to</a:t>
            </a:r>
            <a:br>
              <a:rPr lang="en-AU" dirty="0"/>
            </a:br>
            <a:br>
              <a:rPr lang="en-AU" dirty="0"/>
            </a:br>
            <a:r>
              <a:rPr lang="en-AU" dirty="0"/>
              <a:t>Big Yellow Mining</a:t>
            </a:r>
          </a:p>
        </p:txBody>
      </p:sp>
      <p:pic>
        <p:nvPicPr>
          <p:cNvPr id="5" name="Picture 4" descr="Text&#10;&#10;Description automatically generated">
            <a:extLst>
              <a:ext uri="{FF2B5EF4-FFF2-40B4-BE49-F238E27FC236}">
                <a16:creationId xmlns:a16="http://schemas.microsoft.com/office/drawing/2014/main" id="{81E5B52F-5F28-4C73-8F9B-B63908DDC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188" y="3778897"/>
            <a:ext cx="3339032" cy="2504273"/>
          </a:xfrm>
          <a:prstGeom prst="rect">
            <a:avLst/>
          </a:prstGeom>
        </p:spPr>
      </p:pic>
    </p:spTree>
    <p:extLst>
      <p:ext uri="{BB962C8B-B14F-4D97-AF65-F5344CB8AC3E}">
        <p14:creationId xmlns:p14="http://schemas.microsoft.com/office/powerpoint/2010/main" val="76207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A4E0-DD47-40A2-B0F6-218F0687999F}"/>
              </a:ext>
            </a:extLst>
          </p:cNvPr>
          <p:cNvSpPr>
            <a:spLocks noGrp="1"/>
          </p:cNvSpPr>
          <p:nvPr>
            <p:ph type="title"/>
          </p:nvPr>
        </p:nvSpPr>
        <p:spPr>
          <a:xfrm>
            <a:off x="467544" y="365127"/>
            <a:ext cx="8047806" cy="700194"/>
          </a:xfrm>
        </p:spPr>
        <p:txBody>
          <a:bodyPr/>
          <a:lstStyle/>
          <a:p>
            <a:r>
              <a:rPr lang="en-AU" b="1" dirty="0">
                <a:solidFill>
                  <a:srgbClr val="FFC000"/>
                </a:solidFill>
                <a:latin typeface="Arial" panose="020B0604020202020204" pitchFamily="34" charset="0"/>
                <a:cs typeface="Arial" panose="020B0604020202020204" pitchFamily="34" charset="0"/>
              </a:rPr>
              <a:t>Safe Operating Procedures</a:t>
            </a:r>
          </a:p>
        </p:txBody>
      </p:sp>
      <p:sp>
        <p:nvSpPr>
          <p:cNvPr id="4" name="Content Placeholder 2">
            <a:extLst>
              <a:ext uri="{FF2B5EF4-FFF2-40B4-BE49-F238E27FC236}">
                <a16:creationId xmlns:a16="http://schemas.microsoft.com/office/drawing/2014/main" id="{C108A588-361C-41AD-957D-BF4F7AAB8AC0}"/>
              </a:ext>
            </a:extLst>
          </p:cNvPr>
          <p:cNvSpPr txBox="1">
            <a:spLocks/>
          </p:cNvSpPr>
          <p:nvPr/>
        </p:nvSpPr>
        <p:spPr>
          <a:xfrm>
            <a:off x="467544" y="2564905"/>
            <a:ext cx="8229600"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is a SOP??</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Why must you know what is in the SOP associated with the tasks you do?</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2209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5457-8530-46F8-8D8D-626BC7CF0524}"/>
              </a:ext>
            </a:extLst>
          </p:cNvPr>
          <p:cNvSpPr>
            <a:spLocks noGrp="1"/>
          </p:cNvSpPr>
          <p:nvPr>
            <p:ph type="title"/>
          </p:nvPr>
        </p:nvSpPr>
        <p:spPr>
          <a:xfrm>
            <a:off x="457200" y="365126"/>
            <a:ext cx="8058150" cy="726827"/>
          </a:xfrm>
        </p:spPr>
        <p:txBody>
          <a:bodyPr/>
          <a:lstStyle/>
          <a:p>
            <a:r>
              <a:rPr lang="en-AU" b="1" dirty="0">
                <a:solidFill>
                  <a:srgbClr val="FFC000"/>
                </a:solidFill>
                <a:latin typeface="Arial" panose="020B0604020202020204" pitchFamily="34" charset="0"/>
                <a:cs typeface="Arial" panose="020B0604020202020204" pitchFamily="34" charset="0"/>
              </a:rPr>
              <a:t>Job Safety Analysis (JSA)</a:t>
            </a:r>
          </a:p>
        </p:txBody>
      </p:sp>
      <p:sp>
        <p:nvSpPr>
          <p:cNvPr id="4" name="Content Placeholder 2">
            <a:extLst>
              <a:ext uri="{FF2B5EF4-FFF2-40B4-BE49-F238E27FC236}">
                <a16:creationId xmlns:a16="http://schemas.microsoft.com/office/drawing/2014/main" id="{9748C072-E1B3-4A28-B9F8-7A44486F3E31}"/>
              </a:ext>
            </a:extLst>
          </p:cNvPr>
          <p:cNvSpPr txBox="1">
            <a:spLocks/>
          </p:cNvSpPr>
          <p:nvPr/>
        </p:nvSpPr>
        <p:spPr>
          <a:xfrm>
            <a:off x="457200" y="3030489"/>
            <a:ext cx="8229600" cy="8756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is a JSA??</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72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0EF1-6C63-4E43-9FFB-7850F4FB8195}"/>
              </a:ext>
            </a:extLst>
          </p:cNvPr>
          <p:cNvSpPr>
            <a:spLocks noGrp="1"/>
          </p:cNvSpPr>
          <p:nvPr>
            <p:ph type="title"/>
          </p:nvPr>
        </p:nvSpPr>
        <p:spPr>
          <a:xfrm>
            <a:off x="221943" y="365126"/>
            <a:ext cx="8293408" cy="682439"/>
          </a:xfrm>
        </p:spPr>
        <p:txBody>
          <a:bodyPr>
            <a:normAutofit fontScale="90000"/>
          </a:bodyPr>
          <a:lstStyle/>
          <a:p>
            <a:r>
              <a:rPr lang="en-AU" b="1" dirty="0">
                <a:solidFill>
                  <a:srgbClr val="FFC000"/>
                </a:solidFill>
                <a:latin typeface="Arial" panose="020B0604020202020204" pitchFamily="34" charset="0"/>
                <a:cs typeface="Arial" panose="020B0604020202020204" pitchFamily="34" charset="0"/>
              </a:rPr>
              <a:t>Safety Reps &amp; Toolbox Meetings</a:t>
            </a:r>
          </a:p>
        </p:txBody>
      </p:sp>
      <p:sp>
        <p:nvSpPr>
          <p:cNvPr id="4" name="Content Placeholder 2">
            <a:extLst>
              <a:ext uri="{FF2B5EF4-FFF2-40B4-BE49-F238E27FC236}">
                <a16:creationId xmlns:a16="http://schemas.microsoft.com/office/drawing/2014/main" id="{C8B416CE-EC06-48D2-9952-1963348CFCFF}"/>
              </a:ext>
            </a:extLst>
          </p:cNvPr>
          <p:cNvSpPr txBox="1">
            <a:spLocks/>
          </p:cNvSpPr>
          <p:nvPr/>
        </p:nvSpPr>
        <p:spPr>
          <a:xfrm>
            <a:off x="539552" y="2204864"/>
            <a:ext cx="8229600" cy="2332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Why do we have Safety Reps?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Why do we have a safety meeting every month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513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894DA-9B29-4670-B9C9-7CB6B4277843}"/>
              </a:ext>
            </a:extLst>
          </p:cNvPr>
          <p:cNvSpPr>
            <a:spLocks noGrp="1"/>
          </p:cNvSpPr>
          <p:nvPr>
            <p:ph type="title"/>
          </p:nvPr>
        </p:nvSpPr>
        <p:spPr>
          <a:xfrm>
            <a:off x="248575" y="365126"/>
            <a:ext cx="8266775" cy="726827"/>
          </a:xfrm>
        </p:spPr>
        <p:txBody>
          <a:bodyPr>
            <a:normAutofit fontScale="90000"/>
          </a:bodyPr>
          <a:lstStyle/>
          <a:p>
            <a:r>
              <a:rPr lang="en-AU" b="1" dirty="0">
                <a:solidFill>
                  <a:srgbClr val="FFC000"/>
                </a:solidFill>
                <a:latin typeface="Arial" panose="020B0604020202020204" pitchFamily="34" charset="0"/>
                <a:cs typeface="Arial" panose="020B0604020202020204" pitchFamily="34" charset="0"/>
              </a:rPr>
              <a:t>Safety Signs </a:t>
            </a:r>
            <a:r>
              <a:rPr lang="en-AU" b="1" dirty="0">
                <a:solidFill>
                  <a:srgbClr val="FF0000"/>
                </a:solidFill>
                <a:latin typeface="Arial" panose="020B0604020202020204" pitchFamily="34" charset="0"/>
                <a:cs typeface="Arial" panose="020B0604020202020204" pitchFamily="34" charset="0"/>
              </a:rPr>
              <a:t>– Obey at all times</a:t>
            </a:r>
          </a:p>
        </p:txBody>
      </p:sp>
      <p:sp>
        <p:nvSpPr>
          <p:cNvPr id="7" name="Content Placeholder 2">
            <a:extLst>
              <a:ext uri="{FF2B5EF4-FFF2-40B4-BE49-F238E27FC236}">
                <a16:creationId xmlns:a16="http://schemas.microsoft.com/office/drawing/2014/main" id="{0DDDFC3D-AEEC-4963-8248-78F7459C5E60}"/>
              </a:ext>
            </a:extLst>
          </p:cNvPr>
          <p:cNvSpPr txBox="1">
            <a:spLocks/>
          </p:cNvSpPr>
          <p:nvPr/>
        </p:nvSpPr>
        <p:spPr>
          <a:xfrm>
            <a:off x="745724" y="1233995"/>
            <a:ext cx="4376692" cy="5140171"/>
          </a:xfrm>
          <a:prstGeom prst="rect">
            <a:avLst/>
          </a:prstGeom>
          <a:no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Blue &amp; </a:t>
            </a:r>
            <a:r>
              <a:rPr kumimoji="0" lang="en-US" sz="26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White</a:t>
            </a:r>
            <a:r>
              <a:rPr kumimoji="0" lang="en-US" sz="2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signs are?</a:t>
            </a: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Black</a:t>
            </a: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Red</a:t>
            </a: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&amp; </a:t>
            </a:r>
            <a:r>
              <a:rPr kumimoji="0" lang="en-US" sz="26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White</a:t>
            </a:r>
            <a:r>
              <a:rPr kumimoji="0" lang="en-US" sz="2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signs are?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Yellow </a:t>
            </a: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and </a:t>
            </a:r>
            <a:r>
              <a:rPr kumimoji="0" lang="en-US" sz="2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Black signs are?</a:t>
            </a: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Green Signs are?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Red signs represent?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2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Hazchem  - (</a:t>
            </a:r>
            <a:r>
              <a:rPr kumimoji="0" lang="en-AU"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diamond shape, differing colours) - dangerous goods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nvGrpSpPr>
          <p:cNvPr id="8" name="Group 4">
            <a:extLst>
              <a:ext uri="{FF2B5EF4-FFF2-40B4-BE49-F238E27FC236}">
                <a16:creationId xmlns:a16="http://schemas.microsoft.com/office/drawing/2014/main" id="{6CF027EC-AAE3-4F1E-89B7-9DC2E0DD1C64}"/>
              </a:ext>
            </a:extLst>
          </p:cNvPr>
          <p:cNvGrpSpPr>
            <a:grpSpLocks/>
          </p:cNvGrpSpPr>
          <p:nvPr/>
        </p:nvGrpSpPr>
        <p:grpSpPr bwMode="auto">
          <a:xfrm>
            <a:off x="6372200" y="980728"/>
            <a:ext cx="2376264" cy="2671760"/>
            <a:chOff x="3912" y="928"/>
            <a:chExt cx="1623" cy="2859"/>
          </a:xfrm>
        </p:grpSpPr>
        <p:grpSp>
          <p:nvGrpSpPr>
            <p:cNvPr id="9" name="Group 5">
              <a:extLst>
                <a:ext uri="{FF2B5EF4-FFF2-40B4-BE49-F238E27FC236}">
                  <a16:creationId xmlns:a16="http://schemas.microsoft.com/office/drawing/2014/main" id="{D73A18D5-402A-47CC-A246-FB0C6704F653}"/>
                </a:ext>
              </a:extLst>
            </p:cNvPr>
            <p:cNvGrpSpPr>
              <a:grpSpLocks/>
            </p:cNvGrpSpPr>
            <p:nvPr/>
          </p:nvGrpSpPr>
          <p:grpSpPr bwMode="auto">
            <a:xfrm>
              <a:off x="3952" y="2462"/>
              <a:ext cx="1545" cy="576"/>
              <a:chOff x="3963" y="2462"/>
              <a:chExt cx="1545" cy="576"/>
            </a:xfrm>
          </p:grpSpPr>
          <p:pic>
            <p:nvPicPr>
              <p:cNvPr id="22" name="Picture 6" descr="S0002">
                <a:extLst>
                  <a:ext uri="{FF2B5EF4-FFF2-40B4-BE49-F238E27FC236}">
                    <a16:creationId xmlns:a16="http://schemas.microsoft.com/office/drawing/2014/main" id="{0C7B6299-A166-4810-8CC3-649BB9E1211C}"/>
                  </a:ext>
                </a:extLst>
              </p:cNvPr>
              <p:cNvPicPr>
                <a:picLocks noChangeAspect="1" noChangeArrowheads="1"/>
              </p:cNvPicPr>
              <p:nvPr/>
            </p:nvPicPr>
            <p:blipFill>
              <a:blip r:embed="rId3" cstate="print"/>
              <a:srcRect/>
              <a:stretch>
                <a:fillRect/>
              </a:stretch>
            </p:blipFill>
            <p:spPr bwMode="auto">
              <a:xfrm>
                <a:off x="3963" y="2462"/>
                <a:ext cx="761" cy="576"/>
              </a:xfrm>
              <a:prstGeom prst="rect">
                <a:avLst/>
              </a:prstGeom>
              <a:noFill/>
              <a:ln w="9525">
                <a:noFill/>
                <a:miter lim="800000"/>
                <a:headEnd/>
                <a:tailEnd/>
              </a:ln>
            </p:spPr>
          </p:pic>
          <p:pic>
            <p:nvPicPr>
              <p:cNvPr id="23" name="Picture 7" descr="S6433">
                <a:extLst>
                  <a:ext uri="{FF2B5EF4-FFF2-40B4-BE49-F238E27FC236}">
                    <a16:creationId xmlns:a16="http://schemas.microsoft.com/office/drawing/2014/main" id="{AC7FA7C1-2FBE-47E5-B0B5-45A1B16DA066}"/>
                  </a:ext>
                </a:extLst>
              </p:cNvPr>
              <p:cNvPicPr>
                <a:picLocks noChangeAspect="1" noChangeArrowheads="1"/>
              </p:cNvPicPr>
              <p:nvPr/>
            </p:nvPicPr>
            <p:blipFill>
              <a:blip r:embed="rId4" cstate="print"/>
              <a:srcRect/>
              <a:stretch>
                <a:fillRect/>
              </a:stretch>
            </p:blipFill>
            <p:spPr bwMode="auto">
              <a:xfrm>
                <a:off x="4755" y="2464"/>
                <a:ext cx="753" cy="571"/>
              </a:xfrm>
              <a:prstGeom prst="rect">
                <a:avLst/>
              </a:prstGeom>
              <a:noFill/>
              <a:ln w="9525">
                <a:noFill/>
                <a:miter lim="800000"/>
                <a:headEnd/>
                <a:tailEnd/>
              </a:ln>
            </p:spPr>
          </p:pic>
        </p:grpSp>
        <p:grpSp>
          <p:nvGrpSpPr>
            <p:cNvPr id="10" name="Group 8">
              <a:extLst>
                <a:ext uri="{FF2B5EF4-FFF2-40B4-BE49-F238E27FC236}">
                  <a16:creationId xmlns:a16="http://schemas.microsoft.com/office/drawing/2014/main" id="{A41419AE-D243-4AA1-A4C5-9BE7F3888260}"/>
                </a:ext>
              </a:extLst>
            </p:cNvPr>
            <p:cNvGrpSpPr>
              <a:grpSpLocks/>
            </p:cNvGrpSpPr>
            <p:nvPr/>
          </p:nvGrpSpPr>
          <p:grpSpPr bwMode="auto">
            <a:xfrm>
              <a:off x="3935" y="1690"/>
              <a:ext cx="1579" cy="651"/>
              <a:chOff x="3942" y="1695"/>
              <a:chExt cx="1579" cy="651"/>
            </a:xfrm>
          </p:grpSpPr>
          <p:pic>
            <p:nvPicPr>
              <p:cNvPr id="19" name="Picture 9" descr="S0130">
                <a:extLst>
                  <a:ext uri="{FF2B5EF4-FFF2-40B4-BE49-F238E27FC236}">
                    <a16:creationId xmlns:a16="http://schemas.microsoft.com/office/drawing/2014/main" id="{7EE01635-95FE-4DCA-95EB-D57B265B7D74}"/>
                  </a:ext>
                </a:extLst>
              </p:cNvPr>
              <p:cNvPicPr>
                <a:picLocks noChangeAspect="1" noChangeArrowheads="1"/>
              </p:cNvPicPr>
              <p:nvPr/>
            </p:nvPicPr>
            <p:blipFill>
              <a:blip r:embed="rId5" cstate="print"/>
              <a:srcRect/>
              <a:stretch>
                <a:fillRect/>
              </a:stretch>
            </p:blipFill>
            <p:spPr bwMode="auto">
              <a:xfrm>
                <a:off x="3942" y="1695"/>
                <a:ext cx="482" cy="651"/>
              </a:xfrm>
              <a:prstGeom prst="rect">
                <a:avLst/>
              </a:prstGeom>
              <a:noFill/>
              <a:ln w="9525">
                <a:noFill/>
                <a:miter lim="800000"/>
                <a:headEnd/>
                <a:tailEnd/>
              </a:ln>
            </p:spPr>
          </p:pic>
          <p:pic>
            <p:nvPicPr>
              <p:cNvPr id="20" name="Picture 10" descr="s0219">
                <a:extLst>
                  <a:ext uri="{FF2B5EF4-FFF2-40B4-BE49-F238E27FC236}">
                    <a16:creationId xmlns:a16="http://schemas.microsoft.com/office/drawing/2014/main" id="{A7A9D2AB-6EB5-46FA-8920-BA6615D3E876}"/>
                  </a:ext>
                </a:extLst>
              </p:cNvPr>
              <p:cNvPicPr>
                <a:picLocks noChangeAspect="1" noChangeArrowheads="1"/>
              </p:cNvPicPr>
              <p:nvPr/>
            </p:nvPicPr>
            <p:blipFill>
              <a:blip r:embed="rId6" cstate="print"/>
              <a:srcRect/>
              <a:stretch>
                <a:fillRect/>
              </a:stretch>
            </p:blipFill>
            <p:spPr bwMode="auto">
              <a:xfrm>
                <a:off x="4502" y="1701"/>
                <a:ext cx="474" cy="640"/>
              </a:xfrm>
              <a:prstGeom prst="rect">
                <a:avLst/>
              </a:prstGeom>
              <a:noFill/>
              <a:ln w="9525">
                <a:noFill/>
                <a:miter lim="800000"/>
                <a:headEnd/>
                <a:tailEnd/>
              </a:ln>
            </p:spPr>
          </p:pic>
          <p:pic>
            <p:nvPicPr>
              <p:cNvPr id="21" name="Picture 11" descr="S0136">
                <a:extLst>
                  <a:ext uri="{FF2B5EF4-FFF2-40B4-BE49-F238E27FC236}">
                    <a16:creationId xmlns:a16="http://schemas.microsoft.com/office/drawing/2014/main" id="{4684BB15-735D-4924-AECC-FFDD78318CD2}"/>
                  </a:ext>
                </a:extLst>
              </p:cNvPr>
              <p:cNvPicPr>
                <a:picLocks noChangeAspect="1" noChangeArrowheads="1"/>
              </p:cNvPicPr>
              <p:nvPr/>
            </p:nvPicPr>
            <p:blipFill>
              <a:blip r:embed="rId7" cstate="print"/>
              <a:srcRect/>
              <a:stretch>
                <a:fillRect/>
              </a:stretch>
            </p:blipFill>
            <p:spPr bwMode="auto">
              <a:xfrm>
                <a:off x="5054" y="1705"/>
                <a:ext cx="467" cy="631"/>
              </a:xfrm>
              <a:prstGeom prst="rect">
                <a:avLst/>
              </a:prstGeom>
              <a:noFill/>
              <a:ln w="9525">
                <a:noFill/>
                <a:miter lim="800000"/>
                <a:headEnd/>
                <a:tailEnd/>
              </a:ln>
            </p:spPr>
          </p:pic>
        </p:grpSp>
        <p:grpSp>
          <p:nvGrpSpPr>
            <p:cNvPr id="11" name="Group 12">
              <a:extLst>
                <a:ext uri="{FF2B5EF4-FFF2-40B4-BE49-F238E27FC236}">
                  <a16:creationId xmlns:a16="http://schemas.microsoft.com/office/drawing/2014/main" id="{0F180AEA-E430-4106-9752-C27ABDB293E6}"/>
                </a:ext>
              </a:extLst>
            </p:cNvPr>
            <p:cNvGrpSpPr>
              <a:grpSpLocks/>
            </p:cNvGrpSpPr>
            <p:nvPr/>
          </p:nvGrpSpPr>
          <p:grpSpPr bwMode="auto">
            <a:xfrm>
              <a:off x="3912" y="928"/>
              <a:ext cx="1623" cy="698"/>
              <a:chOff x="3903" y="928"/>
              <a:chExt cx="1623" cy="698"/>
            </a:xfrm>
          </p:grpSpPr>
          <p:pic>
            <p:nvPicPr>
              <p:cNvPr id="16" name="Picture 13">
                <a:extLst>
                  <a:ext uri="{FF2B5EF4-FFF2-40B4-BE49-F238E27FC236}">
                    <a16:creationId xmlns:a16="http://schemas.microsoft.com/office/drawing/2014/main" id="{7EDEBC14-EAC2-4DD1-8A29-7B9043A7A5FD}"/>
                  </a:ext>
                </a:extLst>
              </p:cNvPr>
              <p:cNvPicPr>
                <a:picLocks noChangeAspect="1" noChangeArrowheads="1"/>
              </p:cNvPicPr>
              <p:nvPr/>
            </p:nvPicPr>
            <p:blipFill>
              <a:blip r:embed="rId8" cstate="print"/>
              <a:srcRect/>
              <a:stretch>
                <a:fillRect/>
              </a:stretch>
            </p:blipFill>
            <p:spPr bwMode="auto">
              <a:xfrm>
                <a:off x="3903" y="928"/>
                <a:ext cx="561" cy="698"/>
              </a:xfrm>
              <a:prstGeom prst="rect">
                <a:avLst/>
              </a:prstGeom>
              <a:noFill/>
              <a:ln w="9525">
                <a:noFill/>
                <a:miter lim="800000"/>
                <a:headEnd/>
                <a:tailEnd/>
              </a:ln>
            </p:spPr>
          </p:pic>
          <p:pic>
            <p:nvPicPr>
              <p:cNvPr id="17" name="Picture 14" descr="s0204">
                <a:extLst>
                  <a:ext uri="{FF2B5EF4-FFF2-40B4-BE49-F238E27FC236}">
                    <a16:creationId xmlns:a16="http://schemas.microsoft.com/office/drawing/2014/main" id="{383FAAD5-34AF-40D6-827C-78A9AC1466CA}"/>
                  </a:ext>
                </a:extLst>
              </p:cNvPr>
              <p:cNvPicPr>
                <a:picLocks noChangeAspect="1" noChangeArrowheads="1"/>
              </p:cNvPicPr>
              <p:nvPr/>
            </p:nvPicPr>
            <p:blipFill>
              <a:blip r:embed="rId9" cstate="print"/>
              <a:srcRect/>
              <a:stretch>
                <a:fillRect/>
              </a:stretch>
            </p:blipFill>
            <p:spPr bwMode="auto">
              <a:xfrm>
                <a:off x="4551" y="957"/>
                <a:ext cx="444" cy="640"/>
              </a:xfrm>
              <a:prstGeom prst="rect">
                <a:avLst/>
              </a:prstGeom>
              <a:noFill/>
              <a:ln w="9525">
                <a:noFill/>
                <a:miter lim="800000"/>
                <a:headEnd/>
                <a:tailEnd/>
              </a:ln>
            </p:spPr>
          </p:pic>
          <p:pic>
            <p:nvPicPr>
              <p:cNvPr id="18" name="Picture 15" descr="s0096">
                <a:extLst>
                  <a:ext uri="{FF2B5EF4-FFF2-40B4-BE49-F238E27FC236}">
                    <a16:creationId xmlns:a16="http://schemas.microsoft.com/office/drawing/2014/main" id="{3C9318DA-AB59-4448-BB45-870F6B8F05CC}"/>
                  </a:ext>
                </a:extLst>
              </p:cNvPr>
              <p:cNvPicPr>
                <a:picLocks noChangeAspect="1" noChangeArrowheads="1"/>
              </p:cNvPicPr>
              <p:nvPr/>
            </p:nvPicPr>
            <p:blipFill>
              <a:blip r:embed="rId10" cstate="print"/>
              <a:srcRect/>
              <a:stretch>
                <a:fillRect/>
              </a:stretch>
            </p:blipFill>
            <p:spPr bwMode="auto">
              <a:xfrm>
                <a:off x="5082" y="960"/>
                <a:ext cx="444" cy="634"/>
              </a:xfrm>
              <a:prstGeom prst="rect">
                <a:avLst/>
              </a:prstGeom>
              <a:noFill/>
              <a:ln w="9525">
                <a:noFill/>
                <a:miter lim="800000"/>
                <a:headEnd/>
                <a:tailEnd/>
              </a:ln>
            </p:spPr>
          </p:pic>
        </p:grpSp>
        <p:grpSp>
          <p:nvGrpSpPr>
            <p:cNvPr id="12" name="Group 16">
              <a:extLst>
                <a:ext uri="{FF2B5EF4-FFF2-40B4-BE49-F238E27FC236}">
                  <a16:creationId xmlns:a16="http://schemas.microsoft.com/office/drawing/2014/main" id="{B26D5BEE-0AFF-4F7D-BC6C-C4596896F2CB}"/>
                </a:ext>
              </a:extLst>
            </p:cNvPr>
            <p:cNvGrpSpPr>
              <a:grpSpLocks/>
            </p:cNvGrpSpPr>
            <p:nvPr/>
          </p:nvGrpSpPr>
          <p:grpSpPr bwMode="auto">
            <a:xfrm>
              <a:off x="3960" y="3170"/>
              <a:ext cx="1529" cy="617"/>
              <a:chOff x="3964" y="3221"/>
              <a:chExt cx="1529" cy="617"/>
            </a:xfrm>
          </p:grpSpPr>
          <p:pic>
            <p:nvPicPr>
              <p:cNvPr id="13" name="Picture 17" descr="s0170">
                <a:extLst>
                  <a:ext uri="{FF2B5EF4-FFF2-40B4-BE49-F238E27FC236}">
                    <a16:creationId xmlns:a16="http://schemas.microsoft.com/office/drawing/2014/main" id="{D3B642A8-6CB5-4056-88A1-7C1C933FB6F7}"/>
                  </a:ext>
                </a:extLst>
              </p:cNvPr>
              <p:cNvPicPr>
                <a:picLocks noChangeAspect="1" noChangeArrowheads="1"/>
              </p:cNvPicPr>
              <p:nvPr/>
            </p:nvPicPr>
            <p:blipFill>
              <a:blip r:embed="rId11" cstate="print"/>
              <a:srcRect/>
              <a:stretch>
                <a:fillRect/>
              </a:stretch>
            </p:blipFill>
            <p:spPr bwMode="auto">
              <a:xfrm>
                <a:off x="3964" y="3229"/>
                <a:ext cx="444" cy="600"/>
              </a:xfrm>
              <a:prstGeom prst="rect">
                <a:avLst/>
              </a:prstGeom>
              <a:noFill/>
              <a:ln w="9525">
                <a:noFill/>
                <a:miter lim="800000"/>
                <a:headEnd/>
                <a:tailEnd/>
              </a:ln>
            </p:spPr>
          </p:pic>
          <p:pic>
            <p:nvPicPr>
              <p:cNvPr id="14" name="Picture 18" descr="Warning Signs">
                <a:extLst>
                  <a:ext uri="{FF2B5EF4-FFF2-40B4-BE49-F238E27FC236}">
                    <a16:creationId xmlns:a16="http://schemas.microsoft.com/office/drawing/2014/main" id="{C1D438B9-25FE-43F6-AA40-71FDDE46B506}"/>
                  </a:ext>
                </a:extLst>
              </p:cNvPr>
              <p:cNvPicPr>
                <a:picLocks noChangeAspect="1" noChangeArrowheads="1"/>
              </p:cNvPicPr>
              <p:nvPr/>
            </p:nvPicPr>
            <p:blipFill>
              <a:blip r:embed="rId12" cstate="print"/>
              <a:srcRect/>
              <a:stretch>
                <a:fillRect/>
              </a:stretch>
            </p:blipFill>
            <p:spPr bwMode="auto">
              <a:xfrm>
                <a:off x="4500" y="3229"/>
                <a:ext cx="444" cy="600"/>
              </a:xfrm>
              <a:prstGeom prst="rect">
                <a:avLst/>
              </a:prstGeom>
              <a:noFill/>
              <a:ln w="9525">
                <a:noFill/>
                <a:miter lim="800000"/>
                <a:headEnd/>
                <a:tailEnd/>
              </a:ln>
            </p:spPr>
          </p:pic>
          <p:pic>
            <p:nvPicPr>
              <p:cNvPr id="15" name="Picture 19" descr="S6440">
                <a:extLst>
                  <a:ext uri="{FF2B5EF4-FFF2-40B4-BE49-F238E27FC236}">
                    <a16:creationId xmlns:a16="http://schemas.microsoft.com/office/drawing/2014/main" id="{59542B91-EC18-4FB9-AFF4-3A01DA9DE3E2}"/>
                  </a:ext>
                </a:extLst>
              </p:cNvPr>
              <p:cNvPicPr>
                <a:picLocks noChangeAspect="1" noChangeArrowheads="1"/>
              </p:cNvPicPr>
              <p:nvPr/>
            </p:nvPicPr>
            <p:blipFill>
              <a:blip r:embed="rId13" cstate="print"/>
              <a:srcRect/>
              <a:stretch>
                <a:fillRect/>
              </a:stretch>
            </p:blipFill>
            <p:spPr bwMode="auto">
              <a:xfrm>
                <a:off x="5036" y="3221"/>
                <a:ext cx="457" cy="617"/>
              </a:xfrm>
              <a:prstGeom prst="rect">
                <a:avLst/>
              </a:prstGeom>
              <a:noFill/>
              <a:ln w="9525">
                <a:noFill/>
                <a:miter lim="800000"/>
                <a:headEnd/>
                <a:tailEnd/>
              </a:ln>
            </p:spPr>
          </p:pic>
        </p:grpSp>
      </p:grpSp>
      <p:grpSp>
        <p:nvGrpSpPr>
          <p:cNvPr id="24" name="Group 11">
            <a:extLst>
              <a:ext uri="{FF2B5EF4-FFF2-40B4-BE49-F238E27FC236}">
                <a16:creationId xmlns:a16="http://schemas.microsoft.com/office/drawing/2014/main" id="{698049C9-66E2-40D5-98E9-A07C6E55808C}"/>
              </a:ext>
            </a:extLst>
          </p:cNvPr>
          <p:cNvGrpSpPr>
            <a:grpSpLocks/>
          </p:cNvGrpSpPr>
          <p:nvPr/>
        </p:nvGrpSpPr>
        <p:grpSpPr bwMode="auto">
          <a:xfrm>
            <a:off x="6372200" y="3758604"/>
            <a:ext cx="2376264" cy="792088"/>
            <a:chOff x="3741" y="984"/>
            <a:chExt cx="1658" cy="1013"/>
          </a:xfrm>
        </p:grpSpPr>
        <p:pic>
          <p:nvPicPr>
            <p:cNvPr id="25" name="Picture 12" descr="S6498">
              <a:extLst>
                <a:ext uri="{FF2B5EF4-FFF2-40B4-BE49-F238E27FC236}">
                  <a16:creationId xmlns:a16="http://schemas.microsoft.com/office/drawing/2014/main" id="{27131A22-B642-4ACC-AE02-D1AD98DAE8BC}"/>
                </a:ext>
              </a:extLst>
            </p:cNvPr>
            <p:cNvPicPr>
              <a:picLocks noChangeAspect="1" noChangeArrowheads="1"/>
            </p:cNvPicPr>
            <p:nvPr/>
          </p:nvPicPr>
          <p:blipFill>
            <a:blip r:embed="rId14" cstate="print"/>
            <a:srcRect/>
            <a:stretch>
              <a:fillRect/>
            </a:stretch>
          </p:blipFill>
          <p:spPr bwMode="auto">
            <a:xfrm>
              <a:off x="3741" y="1102"/>
              <a:ext cx="641" cy="775"/>
            </a:xfrm>
            <a:prstGeom prst="rect">
              <a:avLst/>
            </a:prstGeom>
            <a:noFill/>
            <a:ln w="9525">
              <a:noFill/>
              <a:miter lim="800000"/>
              <a:headEnd/>
              <a:tailEnd/>
            </a:ln>
          </p:spPr>
        </p:pic>
        <p:grpSp>
          <p:nvGrpSpPr>
            <p:cNvPr id="26" name="Group 13">
              <a:extLst>
                <a:ext uri="{FF2B5EF4-FFF2-40B4-BE49-F238E27FC236}">
                  <a16:creationId xmlns:a16="http://schemas.microsoft.com/office/drawing/2014/main" id="{592F5AB1-43FA-4875-908A-4F39DA80B8F5}"/>
                </a:ext>
              </a:extLst>
            </p:cNvPr>
            <p:cNvGrpSpPr>
              <a:grpSpLocks/>
            </p:cNvGrpSpPr>
            <p:nvPr/>
          </p:nvGrpSpPr>
          <p:grpSpPr bwMode="auto">
            <a:xfrm>
              <a:off x="4391" y="984"/>
              <a:ext cx="1008" cy="1013"/>
              <a:chOff x="4391" y="997"/>
              <a:chExt cx="1008" cy="1013"/>
            </a:xfrm>
          </p:grpSpPr>
          <p:pic>
            <p:nvPicPr>
              <p:cNvPr id="27" name="Picture 14" descr="S6501">
                <a:extLst>
                  <a:ext uri="{FF2B5EF4-FFF2-40B4-BE49-F238E27FC236}">
                    <a16:creationId xmlns:a16="http://schemas.microsoft.com/office/drawing/2014/main" id="{7FF1D64D-39DA-4D1F-A22E-2B234C514681}"/>
                  </a:ext>
                </a:extLst>
              </p:cNvPr>
              <p:cNvPicPr>
                <a:picLocks noChangeAspect="1" noChangeArrowheads="1"/>
              </p:cNvPicPr>
              <p:nvPr/>
            </p:nvPicPr>
            <p:blipFill>
              <a:blip r:embed="rId15" cstate="print"/>
              <a:srcRect/>
              <a:stretch>
                <a:fillRect/>
              </a:stretch>
            </p:blipFill>
            <p:spPr bwMode="auto">
              <a:xfrm>
                <a:off x="4404" y="997"/>
                <a:ext cx="983" cy="470"/>
              </a:xfrm>
              <a:prstGeom prst="rect">
                <a:avLst/>
              </a:prstGeom>
              <a:noFill/>
              <a:ln w="9525">
                <a:noFill/>
                <a:miter lim="800000"/>
                <a:headEnd/>
                <a:tailEnd/>
              </a:ln>
            </p:spPr>
          </p:pic>
          <p:pic>
            <p:nvPicPr>
              <p:cNvPr id="28" name="Picture 15" descr="S7340">
                <a:extLst>
                  <a:ext uri="{FF2B5EF4-FFF2-40B4-BE49-F238E27FC236}">
                    <a16:creationId xmlns:a16="http://schemas.microsoft.com/office/drawing/2014/main" id="{8D7FFA50-E56B-4452-BD1F-E7DD42209871}"/>
                  </a:ext>
                </a:extLst>
              </p:cNvPr>
              <p:cNvPicPr>
                <a:picLocks noChangeAspect="1" noChangeArrowheads="1"/>
              </p:cNvPicPr>
              <p:nvPr/>
            </p:nvPicPr>
            <p:blipFill>
              <a:blip r:embed="rId16" cstate="print"/>
              <a:srcRect/>
              <a:stretch>
                <a:fillRect/>
              </a:stretch>
            </p:blipFill>
            <p:spPr bwMode="auto">
              <a:xfrm>
                <a:off x="4391" y="1445"/>
                <a:ext cx="1008" cy="565"/>
              </a:xfrm>
              <a:prstGeom prst="rect">
                <a:avLst/>
              </a:prstGeom>
              <a:noFill/>
              <a:ln w="9525">
                <a:noFill/>
                <a:miter lim="800000"/>
                <a:headEnd/>
                <a:tailEnd/>
              </a:ln>
            </p:spPr>
          </p:pic>
        </p:grpSp>
      </p:grpSp>
      <p:grpSp>
        <p:nvGrpSpPr>
          <p:cNvPr id="29" name="Group 4">
            <a:extLst>
              <a:ext uri="{FF2B5EF4-FFF2-40B4-BE49-F238E27FC236}">
                <a16:creationId xmlns:a16="http://schemas.microsoft.com/office/drawing/2014/main" id="{7D4E536C-0DDD-4EC6-813F-BDE8E72D6B3E}"/>
              </a:ext>
            </a:extLst>
          </p:cNvPr>
          <p:cNvGrpSpPr>
            <a:grpSpLocks/>
          </p:cNvGrpSpPr>
          <p:nvPr/>
        </p:nvGrpSpPr>
        <p:grpSpPr bwMode="auto">
          <a:xfrm>
            <a:off x="6398543" y="4588592"/>
            <a:ext cx="2304256" cy="720080"/>
            <a:chOff x="3594" y="2232"/>
            <a:chExt cx="1853" cy="735"/>
          </a:xfrm>
        </p:grpSpPr>
        <p:pic>
          <p:nvPicPr>
            <p:cNvPr id="30" name="Picture 5" descr="s6332">
              <a:extLst>
                <a:ext uri="{FF2B5EF4-FFF2-40B4-BE49-F238E27FC236}">
                  <a16:creationId xmlns:a16="http://schemas.microsoft.com/office/drawing/2014/main" id="{EEEC2809-2511-4523-B37C-1E224F9F42A5}"/>
                </a:ext>
              </a:extLst>
            </p:cNvPr>
            <p:cNvPicPr>
              <a:picLocks noChangeAspect="1" noChangeArrowheads="1"/>
            </p:cNvPicPr>
            <p:nvPr/>
          </p:nvPicPr>
          <p:blipFill>
            <a:blip r:embed="rId17" cstate="print"/>
            <a:srcRect/>
            <a:stretch>
              <a:fillRect/>
            </a:stretch>
          </p:blipFill>
          <p:spPr bwMode="auto">
            <a:xfrm>
              <a:off x="3594" y="2232"/>
              <a:ext cx="570" cy="735"/>
            </a:xfrm>
            <a:prstGeom prst="rect">
              <a:avLst/>
            </a:prstGeom>
            <a:noFill/>
            <a:ln w="9525">
              <a:noFill/>
              <a:miter lim="800000"/>
              <a:headEnd/>
              <a:tailEnd/>
            </a:ln>
          </p:spPr>
        </p:pic>
        <p:pic>
          <p:nvPicPr>
            <p:cNvPr id="31" name="Picture 6" descr="s6349">
              <a:extLst>
                <a:ext uri="{FF2B5EF4-FFF2-40B4-BE49-F238E27FC236}">
                  <a16:creationId xmlns:a16="http://schemas.microsoft.com/office/drawing/2014/main" id="{0EA0CDDE-A6C1-483D-8663-6FB87459BCB1}"/>
                </a:ext>
              </a:extLst>
            </p:cNvPr>
            <p:cNvPicPr>
              <a:picLocks noChangeAspect="1" noChangeArrowheads="1"/>
            </p:cNvPicPr>
            <p:nvPr/>
          </p:nvPicPr>
          <p:blipFill>
            <a:blip r:embed="rId18" cstate="print"/>
            <a:srcRect/>
            <a:stretch>
              <a:fillRect/>
            </a:stretch>
          </p:blipFill>
          <p:spPr bwMode="auto">
            <a:xfrm>
              <a:off x="4299" y="2253"/>
              <a:ext cx="512" cy="692"/>
            </a:xfrm>
            <a:prstGeom prst="rect">
              <a:avLst/>
            </a:prstGeom>
            <a:noFill/>
            <a:ln w="9525">
              <a:noFill/>
              <a:miter lim="800000"/>
              <a:headEnd/>
              <a:tailEnd/>
            </a:ln>
          </p:spPr>
        </p:pic>
        <p:pic>
          <p:nvPicPr>
            <p:cNvPr id="32" name="Picture 7" descr="s6339">
              <a:extLst>
                <a:ext uri="{FF2B5EF4-FFF2-40B4-BE49-F238E27FC236}">
                  <a16:creationId xmlns:a16="http://schemas.microsoft.com/office/drawing/2014/main" id="{4BF69DAD-55C1-40A1-AB58-0C836C44C3D3}"/>
                </a:ext>
              </a:extLst>
            </p:cNvPr>
            <p:cNvPicPr>
              <a:picLocks noChangeAspect="1" noChangeArrowheads="1"/>
            </p:cNvPicPr>
            <p:nvPr/>
          </p:nvPicPr>
          <p:blipFill>
            <a:blip r:embed="rId19" cstate="print"/>
            <a:srcRect/>
            <a:stretch>
              <a:fillRect/>
            </a:stretch>
          </p:blipFill>
          <p:spPr bwMode="auto">
            <a:xfrm>
              <a:off x="4946" y="2260"/>
              <a:ext cx="501" cy="677"/>
            </a:xfrm>
            <a:prstGeom prst="rect">
              <a:avLst/>
            </a:prstGeom>
            <a:noFill/>
            <a:ln w="9525">
              <a:noFill/>
              <a:miter lim="800000"/>
              <a:headEnd/>
              <a:tailEnd/>
            </a:ln>
          </p:spPr>
        </p:pic>
      </p:grpSp>
      <p:grpSp>
        <p:nvGrpSpPr>
          <p:cNvPr id="33" name="Group 8">
            <a:extLst>
              <a:ext uri="{FF2B5EF4-FFF2-40B4-BE49-F238E27FC236}">
                <a16:creationId xmlns:a16="http://schemas.microsoft.com/office/drawing/2014/main" id="{4A26CA8E-C835-4718-80ED-17E2B1365455}"/>
              </a:ext>
            </a:extLst>
          </p:cNvPr>
          <p:cNvGrpSpPr>
            <a:grpSpLocks/>
          </p:cNvGrpSpPr>
          <p:nvPr/>
        </p:nvGrpSpPr>
        <p:grpSpPr bwMode="auto">
          <a:xfrm>
            <a:off x="6372200" y="5374004"/>
            <a:ext cx="2304256" cy="792088"/>
            <a:chOff x="3703" y="3110"/>
            <a:chExt cx="1647" cy="783"/>
          </a:xfrm>
        </p:grpSpPr>
        <p:pic>
          <p:nvPicPr>
            <p:cNvPr id="34" name="Picture 9" descr="A5530">
              <a:extLst>
                <a:ext uri="{FF2B5EF4-FFF2-40B4-BE49-F238E27FC236}">
                  <a16:creationId xmlns:a16="http://schemas.microsoft.com/office/drawing/2014/main" id="{8E689946-A998-430A-A59B-FFB1233CF682}"/>
                </a:ext>
              </a:extLst>
            </p:cNvPr>
            <p:cNvPicPr>
              <a:picLocks noChangeAspect="1" noChangeArrowheads="1"/>
            </p:cNvPicPr>
            <p:nvPr/>
          </p:nvPicPr>
          <p:blipFill>
            <a:blip r:embed="rId20" cstate="print"/>
            <a:srcRect/>
            <a:stretch>
              <a:fillRect/>
            </a:stretch>
          </p:blipFill>
          <p:spPr bwMode="auto">
            <a:xfrm>
              <a:off x="3703" y="3110"/>
              <a:ext cx="783" cy="783"/>
            </a:xfrm>
            <a:prstGeom prst="rect">
              <a:avLst/>
            </a:prstGeom>
            <a:noFill/>
            <a:ln w="9525">
              <a:noFill/>
              <a:miter lim="800000"/>
              <a:headEnd/>
              <a:tailEnd/>
            </a:ln>
          </p:spPr>
        </p:pic>
        <p:pic>
          <p:nvPicPr>
            <p:cNvPr id="35" name="Picture 10" descr="A5543">
              <a:extLst>
                <a:ext uri="{FF2B5EF4-FFF2-40B4-BE49-F238E27FC236}">
                  <a16:creationId xmlns:a16="http://schemas.microsoft.com/office/drawing/2014/main" id="{5D56A0BF-4946-48A6-B921-260340BDBCDD}"/>
                </a:ext>
              </a:extLst>
            </p:cNvPr>
            <p:cNvPicPr>
              <a:picLocks noChangeAspect="1" noChangeArrowheads="1"/>
            </p:cNvPicPr>
            <p:nvPr/>
          </p:nvPicPr>
          <p:blipFill>
            <a:blip r:embed="rId21" cstate="print"/>
            <a:srcRect/>
            <a:stretch>
              <a:fillRect/>
            </a:stretch>
          </p:blipFill>
          <p:spPr bwMode="auto">
            <a:xfrm>
              <a:off x="4610" y="3147"/>
              <a:ext cx="740" cy="710"/>
            </a:xfrm>
            <a:prstGeom prst="rect">
              <a:avLst/>
            </a:prstGeom>
            <a:noFill/>
            <a:ln w="9525">
              <a:noFill/>
              <a:miter lim="800000"/>
              <a:headEnd/>
              <a:tailEnd/>
            </a:ln>
          </p:spPr>
        </p:pic>
      </p:grpSp>
    </p:spTree>
    <p:extLst>
      <p:ext uri="{BB962C8B-B14F-4D97-AF65-F5344CB8AC3E}">
        <p14:creationId xmlns:p14="http://schemas.microsoft.com/office/powerpoint/2010/main" val="248938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DED1-8179-4CF9-8043-E68C0DDB6A7D}"/>
              </a:ext>
            </a:extLst>
          </p:cNvPr>
          <p:cNvSpPr>
            <a:spLocks noGrp="1"/>
          </p:cNvSpPr>
          <p:nvPr>
            <p:ph type="title"/>
          </p:nvPr>
        </p:nvSpPr>
        <p:spPr>
          <a:xfrm>
            <a:off x="287016" y="365127"/>
            <a:ext cx="8228334" cy="700194"/>
          </a:xfrm>
        </p:spPr>
        <p:txBody>
          <a:bodyPr/>
          <a:lstStyle/>
          <a:p>
            <a:r>
              <a:rPr lang="en-AU" b="1" dirty="0">
                <a:solidFill>
                  <a:srgbClr val="FFC000"/>
                </a:solidFill>
                <a:latin typeface="Arial" panose="020B0604020202020204" pitchFamily="34" charset="0"/>
                <a:cs typeface="Arial" panose="020B0604020202020204" pitchFamily="34" charset="0"/>
              </a:rPr>
              <a:t>Duty of Care for Employees</a:t>
            </a:r>
          </a:p>
        </p:txBody>
      </p:sp>
      <p:sp>
        <p:nvSpPr>
          <p:cNvPr id="4" name="Content Placeholder 2">
            <a:extLst>
              <a:ext uri="{FF2B5EF4-FFF2-40B4-BE49-F238E27FC236}">
                <a16:creationId xmlns:a16="http://schemas.microsoft.com/office/drawing/2014/main" id="{435A257A-E85B-4B33-9245-817A886CAD65}"/>
              </a:ext>
            </a:extLst>
          </p:cNvPr>
          <p:cNvSpPr txBox="1">
            <a:spLocks/>
          </p:cNvSpPr>
          <p:nvPr/>
        </p:nvSpPr>
        <p:spPr>
          <a:xfrm>
            <a:off x="287016" y="1236289"/>
            <a:ext cx="8856984"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2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As employees, we must take care to</a:t>
            </a:r>
            <a:endParaRPr kumimoji="0" lang="en-AU"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3716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2400" b="0" i="0" u="none" strike="noStrike" kern="1200" cap="none" spc="0" normalizeH="0" baseline="0" noProof="0" dirty="0">
              <a:ln>
                <a:noFill/>
              </a:ln>
              <a:solidFill>
                <a:sysClr val="windowText" lastClr="000000"/>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ysClr val="windowText" lastClr="000000"/>
                </a:solidFill>
                <a:effectLst/>
                <a:uLnTx/>
                <a:uFillTx/>
                <a:latin typeface="Arial" charset="0"/>
                <a:ea typeface="+mn-ea"/>
                <a:cs typeface="Arial" charset="0"/>
              </a:rPr>
              <a:t>Ensure our own safety and health at work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ysClr val="windowText" lastClr="000000"/>
                </a:solidFill>
                <a:effectLst/>
                <a:uLnTx/>
                <a:uFillTx/>
                <a:latin typeface="Arial" charset="0"/>
                <a:ea typeface="+mn-ea"/>
                <a:cs typeface="Arial" charset="0"/>
              </a:rPr>
              <a:t>Avoid affecting the safety and health of anyone else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ysClr val="windowText" lastClr="000000"/>
                </a:solidFill>
                <a:effectLst/>
                <a:uLnTx/>
                <a:uFillTx/>
                <a:latin typeface="Arial" charset="0"/>
                <a:ea typeface="+mn-ea"/>
                <a:cs typeface="Arial" charset="0"/>
              </a:rPr>
              <a:t>Follow instructions from the employer – if you don’t understand, then ask!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ysClr val="windowText" lastClr="000000"/>
                </a:solidFill>
                <a:effectLst/>
                <a:uLnTx/>
                <a:uFillTx/>
                <a:latin typeface="Arial" charset="0"/>
                <a:ea typeface="+mn-ea"/>
                <a:cs typeface="Arial" charset="0"/>
              </a:rPr>
              <a:t>Use PPE and safety equipment in the correct manner as instructed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ysClr val="windowText" lastClr="000000"/>
                </a:solidFill>
                <a:effectLst/>
                <a:uLnTx/>
                <a:uFillTx/>
                <a:latin typeface="Arial" charset="0"/>
                <a:ea typeface="+mn-ea"/>
                <a:cs typeface="Arial" charset="0"/>
              </a:rPr>
              <a:t>Not misuse / damage any equipment provided</a:t>
            </a:r>
          </a:p>
          <a:p>
            <a:pPr marL="13716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“E</a:t>
            </a:r>
            <a:r>
              <a:rPr kumimoji="0" lang="en-GB" sz="2400" b="1" i="1" u="none" strike="noStrike" kern="1200" cap="none" spc="0" normalizeH="0" baseline="0" noProof="0" dirty="0" err="1">
                <a:ln>
                  <a:noFill/>
                </a:ln>
                <a:solidFill>
                  <a:srgbClr val="00B0F0"/>
                </a:solidFill>
                <a:effectLst/>
                <a:uLnTx/>
                <a:uFillTx/>
                <a:latin typeface="Arial" panose="020B0604020202020204" pitchFamily="34" charset="0"/>
                <a:ea typeface="+mn-ea"/>
                <a:cs typeface="Arial" panose="020B0604020202020204" pitchFamily="34" charset="0"/>
              </a:rPr>
              <a:t>mployers</a:t>
            </a:r>
            <a:r>
              <a:rPr kumimoji="0" lang="en-GB" sz="2400" b="1"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and employees working together</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1"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will help reduce the risks in the workplace.”</a:t>
            </a:r>
            <a:endParaRPr kumimoji="0" lang="en-US" sz="24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60858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1"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427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D402-DA5E-435E-B19B-A899B7D23970}"/>
              </a:ext>
            </a:extLst>
          </p:cNvPr>
          <p:cNvSpPr>
            <a:spLocks noGrp="1"/>
          </p:cNvSpPr>
          <p:nvPr>
            <p:ph type="title"/>
          </p:nvPr>
        </p:nvSpPr>
        <p:spPr>
          <a:xfrm>
            <a:off x="292963" y="365127"/>
            <a:ext cx="8222387" cy="717950"/>
          </a:xfrm>
        </p:spPr>
        <p:txBody>
          <a:bodyPr/>
          <a:lstStyle/>
          <a:p>
            <a:r>
              <a:rPr lang="en-AU" b="1" dirty="0">
                <a:solidFill>
                  <a:srgbClr val="FFC000"/>
                </a:solidFill>
                <a:latin typeface="Arial" panose="020B0604020202020204" pitchFamily="34" charset="0"/>
                <a:cs typeface="Arial" panose="020B0604020202020204" pitchFamily="34" charset="0"/>
              </a:rPr>
              <a:t>Duty of Care for Employers</a:t>
            </a:r>
          </a:p>
        </p:txBody>
      </p:sp>
      <p:sp>
        <p:nvSpPr>
          <p:cNvPr id="6" name="Content Placeholder 2">
            <a:extLst>
              <a:ext uri="{FF2B5EF4-FFF2-40B4-BE49-F238E27FC236}">
                <a16:creationId xmlns:a16="http://schemas.microsoft.com/office/drawing/2014/main" id="{E3B41E31-B97E-4FC7-8A9F-0A407446BF35}"/>
              </a:ext>
            </a:extLst>
          </p:cNvPr>
          <p:cNvSpPr txBox="1">
            <a:spLocks/>
          </p:cNvSpPr>
          <p:nvPr/>
        </p:nvSpPr>
        <p:spPr>
          <a:xfrm>
            <a:off x="179512" y="1171106"/>
            <a:ext cx="8784976" cy="5589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400" b="1" dirty="0">
                <a:solidFill>
                  <a:sysClr val="windowText" lastClr="000000"/>
                </a:solidFill>
              </a:rPr>
              <a:t>Big Yellow Mining</a:t>
            </a:r>
            <a:r>
              <a:rPr kumimoji="0" lang="en-GB" sz="2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must:</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Provide and maintain work areas, plant, equipment and systems of work so that employees are not exposed to hazards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Provide information, instruction, training and supervision to all employees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Consult and co-operate with health and safety representatives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Provide personal protective equipment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Ensure that employees are not exposed to hazards in the management of plant and substances </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218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28D9-9213-4D3A-84A9-E5F432A95D7F}"/>
              </a:ext>
            </a:extLst>
          </p:cNvPr>
          <p:cNvSpPr>
            <a:spLocks noGrp="1"/>
          </p:cNvSpPr>
          <p:nvPr>
            <p:ph type="title"/>
          </p:nvPr>
        </p:nvSpPr>
        <p:spPr>
          <a:xfrm>
            <a:off x="417250" y="365127"/>
            <a:ext cx="8098100" cy="709072"/>
          </a:xfrm>
        </p:spPr>
        <p:txBody>
          <a:bodyPr/>
          <a:lstStyle/>
          <a:p>
            <a:r>
              <a:rPr lang="en-AU" b="1" dirty="0">
                <a:solidFill>
                  <a:srgbClr val="FFC000"/>
                </a:solidFill>
                <a:latin typeface="Arial" panose="020B0604020202020204" pitchFamily="34" charset="0"/>
                <a:cs typeface="Arial" panose="020B0604020202020204" pitchFamily="34" charset="0"/>
              </a:rPr>
              <a:t>Manual Handling</a:t>
            </a:r>
          </a:p>
        </p:txBody>
      </p:sp>
      <p:sp>
        <p:nvSpPr>
          <p:cNvPr id="4" name="Content Placeholder 2">
            <a:extLst>
              <a:ext uri="{FF2B5EF4-FFF2-40B4-BE49-F238E27FC236}">
                <a16:creationId xmlns:a16="http://schemas.microsoft.com/office/drawing/2014/main" id="{057FE740-EDA2-4E38-BC4C-AC91FAB78135}"/>
              </a:ext>
            </a:extLst>
          </p:cNvPr>
          <p:cNvSpPr txBox="1">
            <a:spLocks/>
          </p:cNvSpPr>
          <p:nvPr/>
        </p:nvSpPr>
        <p:spPr>
          <a:xfrm>
            <a:off x="251520" y="2708920"/>
            <a:ext cx="8568952"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16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What </a:t>
            </a:r>
            <a:r>
              <a:rPr kumimoji="0" lang="en-GB" sz="3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shouldn’t you do</a:t>
            </a:r>
            <a:r>
              <a:rPr kumimoji="0" lang="en-GB" sz="3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when doing</a:t>
            </a:r>
          </a:p>
          <a:p>
            <a:pPr marL="13716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manual handling tasks?</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95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466B-662B-4C6E-A613-585097284B59}"/>
              </a:ext>
            </a:extLst>
          </p:cNvPr>
          <p:cNvSpPr>
            <a:spLocks noGrp="1"/>
          </p:cNvSpPr>
          <p:nvPr>
            <p:ph type="title"/>
          </p:nvPr>
        </p:nvSpPr>
        <p:spPr>
          <a:xfrm>
            <a:off x="310718" y="365127"/>
            <a:ext cx="8204632" cy="762338"/>
          </a:xfrm>
        </p:spPr>
        <p:txBody>
          <a:bodyPr/>
          <a:lstStyle/>
          <a:p>
            <a:r>
              <a:rPr lang="en-AU" b="1" dirty="0">
                <a:solidFill>
                  <a:srgbClr val="FFC000"/>
                </a:solidFill>
                <a:latin typeface="Arial" panose="020B0604020202020204" pitchFamily="34" charset="0"/>
                <a:cs typeface="Arial" panose="020B0604020202020204" pitchFamily="34" charset="0"/>
              </a:rPr>
              <a:t>Safety Data Sheets</a:t>
            </a:r>
          </a:p>
        </p:txBody>
      </p:sp>
      <p:sp>
        <p:nvSpPr>
          <p:cNvPr id="4" name="Content Placeholder 2">
            <a:extLst>
              <a:ext uri="{FF2B5EF4-FFF2-40B4-BE49-F238E27FC236}">
                <a16:creationId xmlns:a16="http://schemas.microsoft.com/office/drawing/2014/main" id="{EDC3DFFD-52ED-4B34-AB52-7ED6D33DAA98}"/>
              </a:ext>
            </a:extLst>
          </p:cNvPr>
          <p:cNvSpPr txBox="1">
            <a:spLocks/>
          </p:cNvSpPr>
          <p:nvPr/>
        </p:nvSpPr>
        <p:spPr>
          <a:xfrm>
            <a:off x="235258" y="1731145"/>
            <a:ext cx="8673483" cy="40849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All chemicals on site have a Safety Data Sheet (SDS)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Before using chemicals, read the SDS, understand the safety requirements, correct PPE, first aid treatment and storage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Why must you read the SDS before using chemicals?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428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400C-F7A6-45DD-A6F1-0A492DEAA078}"/>
              </a:ext>
            </a:extLst>
          </p:cNvPr>
          <p:cNvSpPr>
            <a:spLocks noGrp="1"/>
          </p:cNvSpPr>
          <p:nvPr>
            <p:ph type="title"/>
          </p:nvPr>
        </p:nvSpPr>
        <p:spPr>
          <a:xfrm>
            <a:off x="628650" y="365127"/>
            <a:ext cx="7886700" cy="759618"/>
          </a:xfrm>
        </p:spPr>
        <p:txBody>
          <a:bodyPr/>
          <a:lstStyle/>
          <a:p>
            <a:r>
              <a:rPr lang="en-AU" b="1" dirty="0">
                <a:solidFill>
                  <a:srgbClr val="FFC000"/>
                </a:solidFill>
                <a:latin typeface="Arial" panose="020B0604020202020204" pitchFamily="34" charset="0"/>
                <a:cs typeface="Arial" panose="020B0604020202020204" pitchFamily="34" charset="0"/>
              </a:rPr>
              <a:t>Electrical Testing &amp; Tagging</a:t>
            </a:r>
          </a:p>
        </p:txBody>
      </p:sp>
      <p:sp>
        <p:nvSpPr>
          <p:cNvPr id="4" name="Content Placeholder 2">
            <a:extLst>
              <a:ext uri="{FF2B5EF4-FFF2-40B4-BE49-F238E27FC236}">
                <a16:creationId xmlns:a16="http://schemas.microsoft.com/office/drawing/2014/main" id="{01B16E9A-80FB-4DE5-9FA9-F0B2A87396EF}"/>
              </a:ext>
            </a:extLst>
          </p:cNvPr>
          <p:cNvSpPr txBox="1">
            <a:spLocks/>
          </p:cNvSpPr>
          <p:nvPr/>
        </p:nvSpPr>
        <p:spPr>
          <a:xfrm>
            <a:off x="330433" y="1470974"/>
            <a:ext cx="8712968" cy="21511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Electrical items are inspected and tagged quarterly by an </a:t>
            </a:r>
            <a:r>
              <a:rPr kumimoji="0" lang="en-US" sz="24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authorised</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electrician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Before using an electrical item, check it’s in good condition and the tag is current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If you find a tag out of date, what should you do?</a:t>
            </a:r>
          </a:p>
        </p:txBody>
      </p:sp>
      <p:graphicFrame>
        <p:nvGraphicFramePr>
          <p:cNvPr id="5" name="Table 4">
            <a:extLst>
              <a:ext uri="{FF2B5EF4-FFF2-40B4-BE49-F238E27FC236}">
                <a16:creationId xmlns:a16="http://schemas.microsoft.com/office/drawing/2014/main" id="{5D024A96-A3BD-4D32-AB65-44D3239C8541}"/>
              </a:ext>
            </a:extLst>
          </p:cNvPr>
          <p:cNvGraphicFramePr>
            <a:graphicFrameLocks noGrp="1"/>
          </p:cNvGraphicFramePr>
          <p:nvPr>
            <p:extLst>
              <p:ext uri="{D42A27DB-BD31-4B8C-83A1-F6EECF244321}">
                <p14:modId xmlns:p14="http://schemas.microsoft.com/office/powerpoint/2010/main" val="199662254"/>
              </p:ext>
            </p:extLst>
          </p:nvPr>
        </p:nvGraphicFramePr>
        <p:xfrm>
          <a:off x="1118586" y="3622088"/>
          <a:ext cx="6765787" cy="2716568"/>
        </p:xfrm>
        <a:graphic>
          <a:graphicData uri="http://schemas.openxmlformats.org/drawingml/2006/table">
            <a:tbl>
              <a:tblPr firstRow="1" bandRow="1"/>
              <a:tblGrid>
                <a:gridCol w="1578682">
                  <a:extLst>
                    <a:ext uri="{9D8B030D-6E8A-4147-A177-3AD203B41FA5}">
                      <a16:colId xmlns:a16="http://schemas.microsoft.com/office/drawing/2014/main" val="20000"/>
                    </a:ext>
                  </a:extLst>
                </a:gridCol>
                <a:gridCol w="1804211">
                  <a:extLst>
                    <a:ext uri="{9D8B030D-6E8A-4147-A177-3AD203B41FA5}">
                      <a16:colId xmlns:a16="http://schemas.microsoft.com/office/drawing/2014/main" val="20001"/>
                    </a:ext>
                  </a:extLst>
                </a:gridCol>
                <a:gridCol w="1691447">
                  <a:extLst>
                    <a:ext uri="{9D8B030D-6E8A-4147-A177-3AD203B41FA5}">
                      <a16:colId xmlns:a16="http://schemas.microsoft.com/office/drawing/2014/main" val="20002"/>
                    </a:ext>
                  </a:extLst>
                </a:gridCol>
                <a:gridCol w="1691447">
                  <a:extLst>
                    <a:ext uri="{9D8B030D-6E8A-4147-A177-3AD203B41FA5}">
                      <a16:colId xmlns:a16="http://schemas.microsoft.com/office/drawing/2014/main" val="20003"/>
                    </a:ext>
                  </a:extLst>
                </a:gridCol>
              </a:tblGrid>
              <a:tr h="6863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Red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Green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Blue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Yellow</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6767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Dec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Mar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Jun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Sept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6767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Jan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Apr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Jul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Oct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6767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Feb</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May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Aug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Nov</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55055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1F06-5013-4E30-9D33-6D445B8909B7}"/>
              </a:ext>
            </a:extLst>
          </p:cNvPr>
          <p:cNvSpPr>
            <a:spLocks noGrp="1"/>
          </p:cNvSpPr>
          <p:nvPr>
            <p:ph type="title"/>
          </p:nvPr>
        </p:nvSpPr>
        <p:spPr>
          <a:xfrm>
            <a:off x="347071" y="365127"/>
            <a:ext cx="8168279" cy="762338"/>
          </a:xfrm>
        </p:spPr>
        <p:txBody>
          <a:bodyPr/>
          <a:lstStyle/>
          <a:p>
            <a:r>
              <a:rPr lang="en-AU" dirty="0">
                <a:solidFill>
                  <a:srgbClr val="FFC000"/>
                </a:solidFill>
                <a:latin typeface="Arial" panose="020B0604020202020204" pitchFamily="34" charset="0"/>
                <a:cs typeface="Arial" panose="020B0604020202020204" pitchFamily="34" charset="0"/>
              </a:rPr>
              <a:t>Beware of Blind Spots</a:t>
            </a:r>
          </a:p>
        </p:txBody>
      </p:sp>
      <p:pic>
        <p:nvPicPr>
          <p:cNvPr id="4" name="Picture 4">
            <a:extLst>
              <a:ext uri="{FF2B5EF4-FFF2-40B4-BE49-F238E27FC236}">
                <a16:creationId xmlns:a16="http://schemas.microsoft.com/office/drawing/2014/main" id="{A3ADF085-5CBD-4E8C-BBA1-C86EEE41B79C}"/>
              </a:ext>
            </a:extLst>
          </p:cNvPr>
          <p:cNvPicPr>
            <a:picLocks noChangeAspect="1" noChangeArrowheads="1"/>
          </p:cNvPicPr>
          <p:nvPr/>
        </p:nvPicPr>
        <p:blipFill>
          <a:blip r:embed="rId3" cstate="print"/>
          <a:srcRect/>
          <a:stretch>
            <a:fillRect/>
          </a:stretch>
        </p:blipFill>
        <p:spPr bwMode="auto">
          <a:xfrm>
            <a:off x="347071" y="1358282"/>
            <a:ext cx="3411824" cy="4962619"/>
          </a:xfrm>
          <a:prstGeom prst="rect">
            <a:avLst/>
          </a:prstGeom>
          <a:noFill/>
          <a:ln w="9525">
            <a:noFill/>
            <a:miter lim="800000"/>
            <a:headEnd/>
            <a:tailEnd/>
          </a:ln>
        </p:spPr>
      </p:pic>
      <p:pic>
        <p:nvPicPr>
          <p:cNvPr id="5" name="Picture 2" descr="View from 793 1">
            <a:extLst>
              <a:ext uri="{FF2B5EF4-FFF2-40B4-BE49-F238E27FC236}">
                <a16:creationId xmlns:a16="http://schemas.microsoft.com/office/drawing/2014/main" id="{C8DFE07A-50EA-47E3-A081-2C255D5C7B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21" t="25169" r="11787"/>
          <a:stretch/>
        </p:blipFill>
        <p:spPr bwMode="auto">
          <a:xfrm>
            <a:off x="4802993" y="1358283"/>
            <a:ext cx="4086328" cy="209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793 Vision 1">
            <a:extLst>
              <a:ext uri="{FF2B5EF4-FFF2-40B4-BE49-F238E27FC236}">
                <a16:creationId xmlns:a16="http://schemas.microsoft.com/office/drawing/2014/main" id="{5F3071E6-3EA0-4C27-82D6-0EF97A49817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276" t="3741" r="8289" b="43510"/>
          <a:stretch/>
        </p:blipFill>
        <p:spPr bwMode="auto">
          <a:xfrm>
            <a:off x="4695979" y="4069702"/>
            <a:ext cx="4193342" cy="219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73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8BC5-5A3A-4C72-8FE1-B712CA1DEECC}"/>
              </a:ext>
            </a:extLst>
          </p:cNvPr>
          <p:cNvSpPr>
            <a:spLocks noGrp="1"/>
          </p:cNvSpPr>
          <p:nvPr>
            <p:ph type="title"/>
          </p:nvPr>
        </p:nvSpPr>
        <p:spPr/>
        <p:txBody>
          <a:bodyPr/>
          <a:lstStyle/>
          <a:p>
            <a:pPr algn="ctr"/>
            <a:r>
              <a:rPr lang="en-AU" b="1" dirty="0">
                <a:solidFill>
                  <a:srgbClr val="FFC000"/>
                </a:solidFill>
                <a:latin typeface="Arial" panose="020B0604020202020204" pitchFamily="34" charset="0"/>
                <a:cs typeface="Arial" panose="020B0604020202020204" pitchFamily="34" charset="0"/>
              </a:rPr>
              <a:t>Welcome to Big Yellow</a:t>
            </a:r>
          </a:p>
        </p:txBody>
      </p:sp>
      <p:sp>
        <p:nvSpPr>
          <p:cNvPr id="3" name="Content Placeholder 2">
            <a:extLst>
              <a:ext uri="{FF2B5EF4-FFF2-40B4-BE49-F238E27FC236}">
                <a16:creationId xmlns:a16="http://schemas.microsoft.com/office/drawing/2014/main" id="{609F7322-C812-46FE-96EC-2DD1D2AE222E}"/>
              </a:ext>
            </a:extLst>
          </p:cNvPr>
          <p:cNvSpPr>
            <a:spLocks noGrp="1"/>
          </p:cNvSpPr>
          <p:nvPr>
            <p:ph idx="1"/>
          </p:nvPr>
        </p:nvSpPr>
        <p:spPr/>
        <p:txBody>
          <a:bodyPr/>
          <a:lstStyle/>
          <a:p>
            <a:endParaRPr lang="en-AU" dirty="0"/>
          </a:p>
          <a:p>
            <a:pPr marL="0" indent="0" algn="ctr">
              <a:buNone/>
            </a:pPr>
            <a:r>
              <a:rPr lang="en-AU" dirty="0"/>
              <a:t>We </a:t>
            </a:r>
            <a:r>
              <a:rPr lang="en-AU" sz="3200" dirty="0"/>
              <a:t>want everyone at Big Yellow</a:t>
            </a:r>
          </a:p>
          <a:p>
            <a:pPr marL="0" indent="0" algn="ctr">
              <a:buNone/>
            </a:pPr>
            <a:r>
              <a:rPr lang="en-AU" sz="3200" dirty="0"/>
              <a:t>to work with each other and</a:t>
            </a:r>
          </a:p>
          <a:p>
            <a:pPr marL="0" indent="0" algn="ctr">
              <a:buNone/>
            </a:pPr>
            <a:r>
              <a:rPr lang="en-AU" sz="3200" dirty="0"/>
              <a:t>practice a Healthy and Safe Workplace</a:t>
            </a:r>
          </a:p>
          <a:p>
            <a:pPr marL="0" indent="0" algn="ctr">
              <a:buNone/>
            </a:pPr>
            <a:r>
              <a:rPr lang="en-AU" sz="3200" dirty="0"/>
              <a:t>which achieves</a:t>
            </a:r>
          </a:p>
          <a:p>
            <a:pPr marL="0" indent="0" algn="ctr">
              <a:buNone/>
            </a:pPr>
            <a:r>
              <a:rPr lang="en-AU" sz="3200" b="1" dirty="0">
                <a:solidFill>
                  <a:srgbClr val="FFC000"/>
                </a:solidFill>
              </a:rPr>
              <a:t>“Zero Harm”</a:t>
            </a:r>
          </a:p>
          <a:p>
            <a:pPr marL="0" indent="0" algn="ctr">
              <a:buNone/>
            </a:pPr>
            <a:r>
              <a:rPr lang="en-AU" sz="3200" dirty="0"/>
              <a:t>for everyone</a:t>
            </a:r>
          </a:p>
        </p:txBody>
      </p:sp>
    </p:spTree>
    <p:extLst>
      <p:ext uri="{BB962C8B-B14F-4D97-AF65-F5344CB8AC3E}">
        <p14:creationId xmlns:p14="http://schemas.microsoft.com/office/powerpoint/2010/main" val="331190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03F1-BD00-4E58-8F33-101A7F99E46A}"/>
              </a:ext>
            </a:extLst>
          </p:cNvPr>
          <p:cNvSpPr>
            <a:spLocks noGrp="1"/>
          </p:cNvSpPr>
          <p:nvPr>
            <p:ph type="title"/>
          </p:nvPr>
        </p:nvSpPr>
        <p:spPr>
          <a:xfrm>
            <a:off x="399495" y="365126"/>
            <a:ext cx="8115855" cy="726827"/>
          </a:xfrm>
        </p:spPr>
        <p:txBody>
          <a:bodyPr/>
          <a:lstStyle/>
          <a:p>
            <a:r>
              <a:rPr lang="en-AU" b="1" dirty="0">
                <a:solidFill>
                  <a:srgbClr val="FFC000"/>
                </a:solidFill>
                <a:latin typeface="Arial" panose="020B0604020202020204" pitchFamily="34" charset="0"/>
                <a:cs typeface="Arial" panose="020B0604020202020204" pitchFamily="34" charset="0"/>
              </a:rPr>
              <a:t>Blast Cones</a:t>
            </a:r>
          </a:p>
        </p:txBody>
      </p:sp>
      <p:sp>
        <p:nvSpPr>
          <p:cNvPr id="4" name="TextBox 3">
            <a:extLst>
              <a:ext uri="{FF2B5EF4-FFF2-40B4-BE49-F238E27FC236}">
                <a16:creationId xmlns:a16="http://schemas.microsoft.com/office/drawing/2014/main" id="{4A67ECFA-8D87-4CB1-B019-B7C3C43CDE4F}"/>
              </a:ext>
            </a:extLst>
          </p:cNvPr>
          <p:cNvSpPr txBox="1"/>
          <p:nvPr/>
        </p:nvSpPr>
        <p:spPr>
          <a:xfrm>
            <a:off x="467544" y="1376039"/>
            <a:ext cx="5995400" cy="5078313"/>
          </a:xfrm>
          <a:prstGeom prst="rect">
            <a:avLst/>
          </a:prstGeom>
          <a:noFill/>
        </p:spPr>
        <p:txBody>
          <a:bodyPr wrap="square" rtlCol="0">
            <a:spAutoFit/>
          </a:bodyPr>
          <a:lstStyle/>
          <a:p>
            <a:pPr defTabSz="914400">
              <a:lnSpc>
                <a:spcPct val="90000"/>
              </a:lnSpc>
            </a:pPr>
            <a:r>
              <a:rPr lang="en-AU" sz="2400" dirty="0">
                <a:solidFill>
                  <a:prstClr val="black"/>
                </a:solidFill>
                <a:latin typeface="Arial" panose="020B0604020202020204" pitchFamily="34" charset="0"/>
                <a:cs typeface="Arial" panose="020B0604020202020204" pitchFamily="34" charset="0"/>
              </a:rPr>
              <a:t>Blast cones demarcate blasting areas (explosives)</a:t>
            </a:r>
          </a:p>
          <a:p>
            <a:pPr defTabSz="914400">
              <a:lnSpc>
                <a:spcPct val="90000"/>
              </a:lnSpc>
            </a:pPr>
            <a:endParaRPr lang="en-AU" sz="2400" dirty="0">
              <a:solidFill>
                <a:prstClr val="black"/>
              </a:solidFill>
              <a:latin typeface="Arial" panose="020B0604020202020204" pitchFamily="34" charset="0"/>
              <a:cs typeface="Arial" panose="020B0604020202020204" pitchFamily="34" charset="0"/>
            </a:endParaRPr>
          </a:p>
          <a:p>
            <a:pPr defTabSz="914400">
              <a:lnSpc>
                <a:spcPct val="90000"/>
              </a:lnSpc>
            </a:pPr>
            <a:r>
              <a:rPr lang="en-AU" sz="2400" dirty="0">
                <a:solidFill>
                  <a:prstClr val="black"/>
                </a:solidFill>
                <a:latin typeface="Arial" panose="020B0604020202020204" pitchFamily="34" charset="0"/>
                <a:cs typeface="Arial" panose="020B0604020202020204" pitchFamily="34" charset="0"/>
              </a:rPr>
              <a:t>Don’t go through, move or tamper with, unless you have permission from the Shotfirer</a:t>
            </a:r>
          </a:p>
          <a:p>
            <a:pPr defTabSz="914400">
              <a:lnSpc>
                <a:spcPct val="90000"/>
              </a:lnSpc>
            </a:pPr>
            <a:endParaRPr lang="en-AU" sz="2400" dirty="0">
              <a:solidFill>
                <a:prstClr val="black"/>
              </a:solidFill>
              <a:latin typeface="Arial" panose="020B0604020202020204" pitchFamily="34" charset="0"/>
              <a:cs typeface="Arial" panose="020B0604020202020204" pitchFamily="34" charset="0"/>
            </a:endParaRPr>
          </a:p>
          <a:p>
            <a:pPr defTabSz="914400">
              <a:lnSpc>
                <a:spcPct val="90000"/>
              </a:lnSpc>
            </a:pPr>
            <a:r>
              <a:rPr lang="en-AU" sz="2400" dirty="0">
                <a:solidFill>
                  <a:prstClr val="black"/>
                </a:solidFill>
                <a:latin typeface="Arial" panose="020B0604020202020204" pitchFamily="34" charset="0"/>
                <a:cs typeface="Arial" panose="020B0604020202020204" pitchFamily="34" charset="0"/>
              </a:rPr>
              <a:t>Obtain permission from the Shotfirer/Drill &amp; Blast Supervisor/Driller (on drill pattern) before accessing these areas</a:t>
            </a:r>
          </a:p>
          <a:p>
            <a:pPr defTabSz="914400">
              <a:lnSpc>
                <a:spcPct val="90000"/>
              </a:lnSpc>
            </a:pPr>
            <a:endParaRPr lang="en-AU" sz="2400" dirty="0">
              <a:solidFill>
                <a:prstClr val="black"/>
              </a:solidFill>
              <a:latin typeface="Arial" panose="020B0604020202020204" pitchFamily="34" charset="0"/>
              <a:cs typeface="Arial" panose="020B0604020202020204" pitchFamily="34" charset="0"/>
            </a:endParaRPr>
          </a:p>
          <a:p>
            <a:pPr defTabSz="914400">
              <a:lnSpc>
                <a:spcPct val="90000"/>
              </a:lnSpc>
            </a:pPr>
            <a:r>
              <a:rPr lang="en-AU" sz="2400" dirty="0">
                <a:solidFill>
                  <a:srgbClr val="00B0F0"/>
                </a:solidFill>
                <a:latin typeface="Arial" panose="020B0604020202020204" pitchFamily="34" charset="0"/>
                <a:cs typeface="Arial" panose="020B0604020202020204" pitchFamily="34" charset="0"/>
              </a:rPr>
              <a:t>If you need to pass through any cones in other parts of the site, call up and ask permission from the relevant Supervisor</a:t>
            </a:r>
          </a:p>
          <a:p>
            <a:pPr defTabSz="914400">
              <a:lnSpc>
                <a:spcPct val="90000"/>
              </a:lnSpc>
            </a:pPr>
            <a:endParaRPr lang="en-AU" sz="2400" dirty="0">
              <a:solidFill>
                <a:prstClr val="white"/>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8FB81AC-17C6-453D-8038-3F218989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422" y="1283567"/>
            <a:ext cx="1450621" cy="1902454"/>
          </a:xfrm>
          <a:prstGeom prst="rect">
            <a:avLst/>
          </a:prstGeom>
        </p:spPr>
      </p:pic>
      <p:sp>
        <p:nvSpPr>
          <p:cNvPr id="6" name="TextBox 6">
            <a:extLst>
              <a:ext uri="{FF2B5EF4-FFF2-40B4-BE49-F238E27FC236}">
                <a16:creationId xmlns:a16="http://schemas.microsoft.com/office/drawing/2014/main" id="{74B3541E-89C8-40C5-BC1D-AA612FEEEB56}"/>
              </a:ext>
            </a:extLst>
          </p:cNvPr>
          <p:cNvSpPr txBox="1">
            <a:spLocks noChangeArrowheads="1"/>
          </p:cNvSpPr>
          <p:nvPr/>
        </p:nvSpPr>
        <p:spPr bwMode="auto">
          <a:xfrm>
            <a:off x="7003065" y="3186021"/>
            <a:ext cx="1831273" cy="369888"/>
          </a:xfrm>
          <a:prstGeom prst="rect">
            <a:avLst/>
          </a:prstGeom>
          <a:noFill/>
          <a:ln w="9525">
            <a:noFill/>
            <a:miter lim="800000"/>
            <a:headEnd/>
            <a:tailEnd/>
          </a:ln>
        </p:spPr>
        <p:txBody>
          <a:bodyPr wrap="square">
            <a:spAutoFit/>
          </a:bodyPr>
          <a:lstStyle/>
          <a:p>
            <a:pPr algn="ctr" defTabSz="914400"/>
            <a:r>
              <a:rPr lang="en-US" dirty="0">
                <a:solidFill>
                  <a:prstClr val="black"/>
                </a:solidFill>
                <a:latin typeface="Arial" panose="020B0604020202020204" pitchFamily="34" charset="0"/>
                <a:cs typeface="Arial" panose="020B0604020202020204" pitchFamily="34" charset="0"/>
              </a:rPr>
              <a:t>Blasting Pattern</a:t>
            </a:r>
          </a:p>
        </p:txBody>
      </p:sp>
      <p:pic>
        <p:nvPicPr>
          <p:cNvPr id="7" name="Picture 13">
            <a:extLst>
              <a:ext uri="{FF2B5EF4-FFF2-40B4-BE49-F238E27FC236}">
                <a16:creationId xmlns:a16="http://schemas.microsoft.com/office/drawing/2014/main" id="{5BD60299-5D0F-4C10-B6E5-04B70BA4C777}"/>
              </a:ext>
            </a:extLst>
          </p:cNvPr>
          <p:cNvPicPr>
            <a:picLocks noChangeAspect="1" noChangeArrowheads="1"/>
          </p:cNvPicPr>
          <p:nvPr/>
        </p:nvPicPr>
        <p:blipFill>
          <a:blip r:embed="rId4" cstate="print"/>
          <a:srcRect b="10869"/>
          <a:stretch>
            <a:fillRect/>
          </a:stretch>
        </p:blipFill>
        <p:spPr>
          <a:xfrm>
            <a:off x="7346402" y="3745707"/>
            <a:ext cx="1487936" cy="2195164"/>
          </a:xfrm>
          <a:prstGeom prst="rect">
            <a:avLst/>
          </a:prstGeom>
        </p:spPr>
      </p:pic>
      <p:sp>
        <p:nvSpPr>
          <p:cNvPr id="8" name="TextBox 7">
            <a:extLst>
              <a:ext uri="{FF2B5EF4-FFF2-40B4-BE49-F238E27FC236}">
                <a16:creationId xmlns:a16="http://schemas.microsoft.com/office/drawing/2014/main" id="{1F5E8CCF-41AC-437C-94EC-D490D1561100}"/>
              </a:ext>
            </a:extLst>
          </p:cNvPr>
          <p:cNvSpPr txBox="1">
            <a:spLocks noChangeArrowheads="1"/>
          </p:cNvSpPr>
          <p:nvPr/>
        </p:nvSpPr>
        <p:spPr bwMode="auto">
          <a:xfrm>
            <a:off x="7311725" y="5967859"/>
            <a:ext cx="1522614" cy="369332"/>
          </a:xfrm>
          <a:prstGeom prst="rect">
            <a:avLst/>
          </a:prstGeom>
          <a:noFill/>
          <a:ln w="9525">
            <a:noFill/>
            <a:miter lim="800000"/>
            <a:headEnd/>
            <a:tailEnd/>
          </a:ln>
        </p:spPr>
        <p:txBody>
          <a:bodyPr wrap="square">
            <a:spAutoFit/>
          </a:bodyPr>
          <a:lstStyle/>
          <a:p>
            <a:pPr algn="ctr" defTabSz="914400"/>
            <a:r>
              <a:rPr lang="en-US" dirty="0">
                <a:solidFill>
                  <a:prstClr val="black"/>
                </a:solidFill>
                <a:latin typeface="Arial" panose="020B0604020202020204" pitchFamily="34" charset="0"/>
                <a:cs typeface="Arial" panose="020B0604020202020204" pitchFamily="34" charset="0"/>
              </a:rPr>
              <a:t>Drill Pattern</a:t>
            </a:r>
          </a:p>
        </p:txBody>
      </p:sp>
    </p:spTree>
    <p:extLst>
      <p:ext uri="{BB962C8B-B14F-4D97-AF65-F5344CB8AC3E}">
        <p14:creationId xmlns:p14="http://schemas.microsoft.com/office/powerpoint/2010/main" val="3251453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AB2F-1C76-4D82-BD68-E8A56F6672C5}"/>
              </a:ext>
            </a:extLst>
          </p:cNvPr>
          <p:cNvSpPr>
            <a:spLocks noGrp="1"/>
          </p:cNvSpPr>
          <p:nvPr>
            <p:ph type="title"/>
          </p:nvPr>
        </p:nvSpPr>
        <p:spPr>
          <a:xfrm>
            <a:off x="426128" y="365127"/>
            <a:ext cx="8089222" cy="717950"/>
          </a:xfrm>
        </p:spPr>
        <p:txBody>
          <a:bodyPr/>
          <a:lstStyle/>
          <a:p>
            <a:r>
              <a:rPr lang="en-AU" b="1" dirty="0">
                <a:solidFill>
                  <a:srgbClr val="FFC000"/>
                </a:solidFill>
                <a:latin typeface="Arial" panose="020B0604020202020204" pitchFamily="34" charset="0"/>
                <a:cs typeface="Arial" panose="020B0604020202020204" pitchFamily="34" charset="0"/>
              </a:rPr>
              <a:t>Caring for the Environment</a:t>
            </a:r>
          </a:p>
        </p:txBody>
      </p:sp>
      <p:sp>
        <p:nvSpPr>
          <p:cNvPr id="4" name="Content Placeholder 2">
            <a:extLst>
              <a:ext uri="{FF2B5EF4-FFF2-40B4-BE49-F238E27FC236}">
                <a16:creationId xmlns:a16="http://schemas.microsoft.com/office/drawing/2014/main" id="{87ADA61D-E7DC-4ACC-930A-5CA9F9C8D2A6}"/>
              </a:ext>
            </a:extLst>
          </p:cNvPr>
          <p:cNvSpPr txBox="1">
            <a:spLocks/>
          </p:cNvSpPr>
          <p:nvPr/>
        </p:nvSpPr>
        <p:spPr>
          <a:xfrm>
            <a:off x="323528" y="1196752"/>
            <a:ext cx="8641604"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Caring for the environment is a shared responsibility between: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Big Yellow</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our clients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all contractors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ourselves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5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What are Environmental Hazards?</a:t>
            </a:r>
          </a:p>
          <a:p>
            <a:pPr marL="742950" marR="0" lvl="1" indent="-28575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5" name="Picture 5" descr="MCj04376380000[1]">
            <a:extLst>
              <a:ext uri="{FF2B5EF4-FFF2-40B4-BE49-F238E27FC236}">
                <a16:creationId xmlns:a16="http://schemas.microsoft.com/office/drawing/2014/main" id="{99434FDB-0859-48EF-9BE6-9C2292EA986A}"/>
              </a:ext>
            </a:extLst>
          </p:cNvPr>
          <p:cNvPicPr>
            <a:picLocks noChangeAspect="1" noChangeArrowheads="1"/>
          </p:cNvPicPr>
          <p:nvPr/>
        </p:nvPicPr>
        <p:blipFill>
          <a:blip r:embed="rId3" cstate="print"/>
          <a:srcRect/>
          <a:stretch>
            <a:fillRect/>
          </a:stretch>
        </p:blipFill>
        <p:spPr bwMode="auto">
          <a:xfrm>
            <a:off x="5363443" y="1962751"/>
            <a:ext cx="3457029" cy="3457029"/>
          </a:xfrm>
          <a:prstGeom prst="rect">
            <a:avLst/>
          </a:prstGeom>
          <a:noFill/>
          <a:ln w="9525">
            <a:noFill/>
            <a:miter lim="800000"/>
            <a:headEnd/>
            <a:tailEnd/>
          </a:ln>
        </p:spPr>
      </p:pic>
    </p:spTree>
    <p:extLst>
      <p:ext uri="{BB962C8B-B14F-4D97-AF65-F5344CB8AC3E}">
        <p14:creationId xmlns:p14="http://schemas.microsoft.com/office/powerpoint/2010/main" val="34636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DFC7-01C2-4C12-B07C-C6F9249BAFF1}"/>
              </a:ext>
            </a:extLst>
          </p:cNvPr>
          <p:cNvSpPr>
            <a:spLocks noGrp="1"/>
          </p:cNvSpPr>
          <p:nvPr>
            <p:ph type="title"/>
          </p:nvPr>
        </p:nvSpPr>
        <p:spPr>
          <a:xfrm>
            <a:off x="628650" y="365126"/>
            <a:ext cx="7886700" cy="726827"/>
          </a:xfrm>
        </p:spPr>
        <p:txBody>
          <a:bodyPr/>
          <a:lstStyle/>
          <a:p>
            <a:r>
              <a:rPr lang="en-AU" b="1" dirty="0">
                <a:solidFill>
                  <a:srgbClr val="FFC000"/>
                </a:solidFill>
                <a:latin typeface="Arial" panose="020B0604020202020204" pitchFamily="34" charset="0"/>
                <a:cs typeface="Arial" panose="020B0604020202020204" pitchFamily="34" charset="0"/>
              </a:rPr>
              <a:t>Aboriginal Heritage Areas</a:t>
            </a:r>
          </a:p>
        </p:txBody>
      </p:sp>
      <p:sp>
        <p:nvSpPr>
          <p:cNvPr id="4" name="Content Placeholder 2">
            <a:extLst>
              <a:ext uri="{FF2B5EF4-FFF2-40B4-BE49-F238E27FC236}">
                <a16:creationId xmlns:a16="http://schemas.microsoft.com/office/drawing/2014/main" id="{66322AC0-143A-4C0C-A5AA-E033580D07F2}"/>
              </a:ext>
            </a:extLst>
          </p:cNvPr>
          <p:cNvSpPr txBox="1">
            <a:spLocks/>
          </p:cNvSpPr>
          <p:nvPr/>
        </p:nvSpPr>
        <p:spPr>
          <a:xfrm>
            <a:off x="143508" y="1536077"/>
            <a:ext cx="8856984" cy="46871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85216"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Aboriginal People have rights and interests  according to tradition and customs and heritage areas have cultural significance</a:t>
            </a:r>
          </a:p>
          <a:p>
            <a:pPr marL="585216"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585216"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Heritage sites are protected by the Aboriginal Heritage Act (1972) and penalties exist for anyone who disturbs these sites</a:t>
            </a:r>
          </a:p>
          <a:p>
            <a:pPr marL="585216"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585216" lvl="1" indent="0">
              <a:buNone/>
              <a:defRPr/>
            </a:pPr>
            <a:r>
              <a:rPr lang="en-US" sz="2500" dirty="0">
                <a:solidFill>
                  <a:sysClr val="windowText" lastClr="000000"/>
                </a:solidFill>
              </a:rPr>
              <a:t>Big Yellow acknowledges </a:t>
            </a:r>
            <a:r>
              <a:rPr kumimoji="0" lang="en-US" sz="2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diversity of Aboriginal cultural heritage and will at all times show respect for all sites of significance to the Aboriginal People.</a:t>
            </a:r>
          </a:p>
        </p:txBody>
      </p:sp>
    </p:spTree>
    <p:extLst>
      <p:ext uri="{BB962C8B-B14F-4D97-AF65-F5344CB8AC3E}">
        <p14:creationId xmlns:p14="http://schemas.microsoft.com/office/powerpoint/2010/main" val="3920497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AB0A-FCED-41CA-B320-F5DF86B66E9B}"/>
              </a:ext>
            </a:extLst>
          </p:cNvPr>
          <p:cNvSpPr>
            <a:spLocks noGrp="1"/>
          </p:cNvSpPr>
          <p:nvPr>
            <p:ph type="title"/>
          </p:nvPr>
        </p:nvSpPr>
        <p:spPr>
          <a:xfrm>
            <a:off x="355107" y="365127"/>
            <a:ext cx="8160243" cy="709072"/>
          </a:xfrm>
        </p:spPr>
        <p:txBody>
          <a:bodyPr>
            <a:normAutofit fontScale="90000"/>
          </a:bodyPr>
          <a:lstStyle/>
          <a:p>
            <a:r>
              <a:rPr lang="en-AU" b="1" dirty="0">
                <a:solidFill>
                  <a:srgbClr val="FFC000"/>
                </a:solidFill>
                <a:latin typeface="Arial" panose="020B0604020202020204" pitchFamily="34" charset="0"/>
                <a:cs typeface="Arial" panose="020B0604020202020204" pitchFamily="34" charset="0"/>
              </a:rPr>
              <a:t>Environmental - Hydrocarbons</a:t>
            </a:r>
          </a:p>
        </p:txBody>
      </p:sp>
      <p:sp>
        <p:nvSpPr>
          <p:cNvPr id="4" name="Content Placeholder 2">
            <a:extLst>
              <a:ext uri="{FF2B5EF4-FFF2-40B4-BE49-F238E27FC236}">
                <a16:creationId xmlns:a16="http://schemas.microsoft.com/office/drawing/2014/main" id="{193BECFF-36D4-41B8-8631-DC1A6993E227}"/>
              </a:ext>
            </a:extLst>
          </p:cNvPr>
          <p:cNvSpPr txBox="1">
            <a:spLocks/>
          </p:cNvSpPr>
          <p:nvPr/>
        </p:nvSpPr>
        <p:spPr>
          <a:xfrm>
            <a:off x="323528" y="1268760"/>
            <a:ext cx="8496944" cy="485740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When we see a hydrocarbon spill, we: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Control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Contain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Clean Up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Then we report the spill</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Yellow wheelie bins </a:t>
            </a:r>
            <a:r>
              <a:rPr kumimoji="0" lang="en-AU" sz="32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Arial" panose="020B0604020202020204" pitchFamily="34" charset="0"/>
              </a:rPr>
              <a:t>hold materials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2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Arial" panose="020B0604020202020204" pitchFamily="34" charset="0"/>
              </a:rPr>
              <a:t>for dealing with spills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036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B961-7A3C-4018-A2B5-A0D08D26501B}"/>
              </a:ext>
            </a:extLst>
          </p:cNvPr>
          <p:cNvSpPr>
            <a:spLocks noGrp="1"/>
          </p:cNvSpPr>
          <p:nvPr>
            <p:ph type="title"/>
          </p:nvPr>
        </p:nvSpPr>
        <p:spPr>
          <a:xfrm>
            <a:off x="354563" y="365127"/>
            <a:ext cx="8160787" cy="735886"/>
          </a:xfrm>
        </p:spPr>
        <p:txBody>
          <a:bodyPr/>
          <a:lstStyle/>
          <a:p>
            <a:r>
              <a:rPr lang="en-AU" b="1" dirty="0">
                <a:solidFill>
                  <a:srgbClr val="FFC000"/>
                </a:solidFill>
                <a:latin typeface="Arial" panose="020B0604020202020204" pitchFamily="34" charset="0"/>
                <a:cs typeface="Arial" panose="020B0604020202020204" pitchFamily="34" charset="0"/>
              </a:rPr>
              <a:t>Take 5 Assessment</a:t>
            </a:r>
          </a:p>
        </p:txBody>
      </p:sp>
      <p:sp>
        <p:nvSpPr>
          <p:cNvPr id="4" name="Content Placeholder 3">
            <a:extLst>
              <a:ext uri="{FF2B5EF4-FFF2-40B4-BE49-F238E27FC236}">
                <a16:creationId xmlns:a16="http://schemas.microsoft.com/office/drawing/2014/main" id="{47FF6541-F7BA-4828-ADD6-FAE570AC396D}"/>
              </a:ext>
            </a:extLst>
          </p:cNvPr>
          <p:cNvSpPr txBox="1">
            <a:spLocks/>
          </p:cNvSpPr>
          <p:nvPr/>
        </p:nvSpPr>
        <p:spPr>
          <a:xfrm>
            <a:off x="4644008" y="1280887"/>
            <a:ext cx="4355976" cy="524445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3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Complete a Take 5 Assessment before starting any task.</a:t>
            </a:r>
          </a:p>
          <a:p>
            <a:pPr marL="36576"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33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300" b="0" i="0" u="none" strike="noStrike" kern="1200" cap="none" spc="0" normalizeH="0" baseline="0" noProof="0" dirty="0">
                <a:ln>
                  <a:noFill/>
                </a:ln>
                <a:solidFill>
                  <a:sysClr val="windowText" lastClr="000000">
                    <a:lumMod val="95000"/>
                  </a:sysClr>
                </a:solidFill>
                <a:effectLst/>
                <a:uLnTx/>
                <a:uFillTx/>
                <a:latin typeface="Arial" panose="020B0604020202020204" pitchFamily="34" charset="0"/>
                <a:ea typeface="+mn-ea"/>
                <a:cs typeface="Arial" panose="020B0604020202020204" pitchFamily="34" charset="0"/>
              </a:rPr>
              <a:t>If you find any task for which you aren’t capable or qualified, or don’t understand the job, you must consult your Supervisor.</a:t>
            </a:r>
            <a:endParaRPr kumimoji="0" lang="en-AU" sz="2800" b="0" i="0" u="none" strike="noStrike" kern="1200" cap="none" spc="0" normalizeH="0" baseline="0" noProof="0" dirty="0">
              <a:ln>
                <a:noFill/>
              </a:ln>
              <a:solidFill>
                <a:sysClr val="windowText" lastClr="000000">
                  <a:lumMod val="95000"/>
                </a:sysClr>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E3F1CD14-EE1A-4B70-B77C-E26D5BAE6B3D}"/>
              </a:ext>
            </a:extLst>
          </p:cNvPr>
          <p:cNvPicPr>
            <a:picLocks noChangeAspect="1"/>
          </p:cNvPicPr>
          <p:nvPr/>
        </p:nvPicPr>
        <p:blipFill>
          <a:blip r:embed="rId2"/>
          <a:stretch>
            <a:fillRect/>
          </a:stretch>
        </p:blipFill>
        <p:spPr>
          <a:xfrm>
            <a:off x="709126" y="1187580"/>
            <a:ext cx="3223291" cy="5209233"/>
          </a:xfrm>
          <a:prstGeom prst="rect">
            <a:avLst/>
          </a:prstGeom>
        </p:spPr>
      </p:pic>
    </p:spTree>
    <p:extLst>
      <p:ext uri="{BB962C8B-B14F-4D97-AF65-F5344CB8AC3E}">
        <p14:creationId xmlns:p14="http://schemas.microsoft.com/office/powerpoint/2010/main" val="1785453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4766-C458-4FB4-B82C-37F381AD4DD2}"/>
              </a:ext>
            </a:extLst>
          </p:cNvPr>
          <p:cNvSpPr>
            <a:spLocks noGrp="1"/>
          </p:cNvSpPr>
          <p:nvPr>
            <p:ph type="title"/>
          </p:nvPr>
        </p:nvSpPr>
        <p:spPr>
          <a:xfrm>
            <a:off x="401216" y="365126"/>
            <a:ext cx="8114134" cy="745217"/>
          </a:xfrm>
        </p:spPr>
        <p:txBody>
          <a:bodyPr>
            <a:normAutofit fontScale="90000"/>
          </a:bodyPr>
          <a:lstStyle/>
          <a:p>
            <a:r>
              <a:rPr lang="en-AU" b="1" dirty="0">
                <a:solidFill>
                  <a:srgbClr val="FFC000"/>
                </a:solidFill>
                <a:latin typeface="Arial" panose="020B0604020202020204" pitchFamily="34" charset="0"/>
                <a:cs typeface="Arial" panose="020B0604020202020204" pitchFamily="34" charset="0"/>
              </a:rPr>
              <a:t>Assessing the Risk of Hazards</a:t>
            </a:r>
          </a:p>
        </p:txBody>
      </p:sp>
      <p:pic>
        <p:nvPicPr>
          <p:cNvPr id="4" name="Content Placeholder 4">
            <a:extLst>
              <a:ext uri="{FF2B5EF4-FFF2-40B4-BE49-F238E27FC236}">
                <a16:creationId xmlns:a16="http://schemas.microsoft.com/office/drawing/2014/main" id="{D9B69C8C-82AA-4CDF-8D66-F15145959A2B}"/>
              </a:ext>
            </a:extLst>
          </p:cNvPr>
          <p:cNvPicPr>
            <a:picLocks noChangeAspect="1"/>
          </p:cNvPicPr>
          <p:nvPr/>
        </p:nvPicPr>
        <p:blipFill>
          <a:blip r:embed="rId2"/>
          <a:stretch>
            <a:fillRect/>
          </a:stretch>
        </p:blipFill>
        <p:spPr>
          <a:xfrm>
            <a:off x="3568823" y="1033223"/>
            <a:ext cx="5285130" cy="2963338"/>
          </a:xfrm>
          <a:prstGeom prst="rect">
            <a:avLst/>
          </a:prstGeom>
        </p:spPr>
      </p:pic>
      <p:pic>
        <p:nvPicPr>
          <p:cNvPr id="5" name="Picture 4">
            <a:extLst>
              <a:ext uri="{FF2B5EF4-FFF2-40B4-BE49-F238E27FC236}">
                <a16:creationId xmlns:a16="http://schemas.microsoft.com/office/drawing/2014/main" id="{3A7FEF74-1D3E-4940-9F5E-A4311C407DB4}"/>
              </a:ext>
            </a:extLst>
          </p:cNvPr>
          <p:cNvPicPr>
            <a:picLocks noChangeAspect="1"/>
          </p:cNvPicPr>
          <p:nvPr/>
        </p:nvPicPr>
        <p:blipFill>
          <a:blip r:embed="rId3"/>
          <a:stretch>
            <a:fillRect/>
          </a:stretch>
        </p:blipFill>
        <p:spPr>
          <a:xfrm>
            <a:off x="3568823" y="3996561"/>
            <a:ext cx="5309514" cy="1135500"/>
          </a:xfrm>
          <a:prstGeom prst="rect">
            <a:avLst/>
          </a:prstGeom>
        </p:spPr>
      </p:pic>
      <p:pic>
        <p:nvPicPr>
          <p:cNvPr id="6" name="Picture 5">
            <a:extLst>
              <a:ext uri="{FF2B5EF4-FFF2-40B4-BE49-F238E27FC236}">
                <a16:creationId xmlns:a16="http://schemas.microsoft.com/office/drawing/2014/main" id="{6D5173B9-4764-4EF0-BC19-D388834E38D7}"/>
              </a:ext>
            </a:extLst>
          </p:cNvPr>
          <p:cNvPicPr>
            <a:picLocks noChangeAspect="1"/>
          </p:cNvPicPr>
          <p:nvPr/>
        </p:nvPicPr>
        <p:blipFill>
          <a:blip r:embed="rId4"/>
          <a:stretch>
            <a:fillRect/>
          </a:stretch>
        </p:blipFill>
        <p:spPr>
          <a:xfrm>
            <a:off x="3568823" y="5132061"/>
            <a:ext cx="5309514" cy="1196732"/>
          </a:xfrm>
          <a:prstGeom prst="rect">
            <a:avLst/>
          </a:prstGeom>
        </p:spPr>
      </p:pic>
      <p:sp>
        <p:nvSpPr>
          <p:cNvPr id="7" name="Content Placeholder 2">
            <a:extLst>
              <a:ext uri="{FF2B5EF4-FFF2-40B4-BE49-F238E27FC236}">
                <a16:creationId xmlns:a16="http://schemas.microsoft.com/office/drawing/2014/main" id="{6175E3EF-4C5A-4207-9AC8-D6FFEC65695D}"/>
              </a:ext>
            </a:extLst>
          </p:cNvPr>
          <p:cNvSpPr txBox="1">
            <a:spLocks/>
          </p:cNvSpPr>
          <p:nvPr/>
        </p:nvSpPr>
        <p:spPr>
          <a:xfrm>
            <a:off x="179512" y="1484784"/>
            <a:ext cx="2694317"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Risk Assessment – shows the </a:t>
            </a:r>
            <a:r>
              <a:rPr kumimoji="0" lang="en-AU"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Likelihood  </a:t>
            </a:r>
            <a:r>
              <a:rPr kumimoji="0" lang="en-AU"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(possibility) &amp; </a:t>
            </a:r>
            <a:r>
              <a:rPr kumimoji="0" lang="en-AU"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Consequence </a:t>
            </a:r>
            <a:r>
              <a:rPr kumimoji="0" lang="en-AU"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(outcome) of incidents occurring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3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3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3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3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3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3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273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D2B0-46EE-4BAC-856D-F5CE936255E9}"/>
              </a:ext>
            </a:extLst>
          </p:cNvPr>
          <p:cNvSpPr>
            <a:spLocks noGrp="1"/>
          </p:cNvSpPr>
          <p:nvPr>
            <p:ph type="title"/>
          </p:nvPr>
        </p:nvSpPr>
        <p:spPr>
          <a:xfrm>
            <a:off x="335902" y="365126"/>
            <a:ext cx="8179448" cy="1202417"/>
          </a:xfrm>
        </p:spPr>
        <p:txBody>
          <a:bodyPr>
            <a:normAutofit fontScale="90000"/>
          </a:bodyPr>
          <a:lstStyle/>
          <a:p>
            <a:r>
              <a:rPr lang="en-AU" b="1" dirty="0">
                <a:solidFill>
                  <a:srgbClr val="FFC000"/>
                </a:solidFill>
                <a:latin typeface="Arial" panose="020B0604020202020204" pitchFamily="34" charset="0"/>
                <a:cs typeface="Arial" panose="020B0604020202020204" pitchFamily="34" charset="0"/>
              </a:rPr>
              <a:t>Why is it so important to  Identify Hazards and Risks</a:t>
            </a:r>
          </a:p>
        </p:txBody>
      </p:sp>
      <p:sp>
        <p:nvSpPr>
          <p:cNvPr id="4" name="Content Placeholder 2">
            <a:extLst>
              <a:ext uri="{FF2B5EF4-FFF2-40B4-BE49-F238E27FC236}">
                <a16:creationId xmlns:a16="http://schemas.microsoft.com/office/drawing/2014/main" id="{E50004B9-0DD0-40B5-AC5E-476D9C8CC6AE}"/>
              </a:ext>
            </a:extLst>
          </p:cNvPr>
          <p:cNvSpPr txBox="1">
            <a:spLocks/>
          </p:cNvSpPr>
          <p:nvPr/>
        </p:nvSpPr>
        <p:spPr>
          <a:xfrm>
            <a:off x="247562" y="1867355"/>
            <a:ext cx="8356128" cy="36750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6576"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Because it makes us: </a:t>
            </a:r>
          </a:p>
          <a:p>
            <a:pPr marL="36576"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Stop! for a moment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Think about the task and your work area as whole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Identify hazards - Ask - is there anything about this task or work area that could hurt me or others?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Eliminate / control hazards so we can work safely (Prevent injury – go home safe).</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544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174-3655-4B6B-89D6-AD6CE797ED92}"/>
              </a:ext>
            </a:extLst>
          </p:cNvPr>
          <p:cNvSpPr>
            <a:spLocks noGrp="1"/>
          </p:cNvSpPr>
          <p:nvPr>
            <p:ph type="title"/>
          </p:nvPr>
        </p:nvSpPr>
        <p:spPr>
          <a:xfrm>
            <a:off x="381000" y="365127"/>
            <a:ext cx="8134350" cy="735886"/>
          </a:xfrm>
        </p:spPr>
        <p:txBody>
          <a:bodyPr/>
          <a:lstStyle/>
          <a:p>
            <a:r>
              <a:rPr lang="en-AU" b="1" dirty="0">
                <a:solidFill>
                  <a:srgbClr val="FFC000"/>
                </a:solidFill>
                <a:latin typeface="Arial" panose="020B0604020202020204" pitchFamily="34" charset="0"/>
                <a:cs typeface="Arial" panose="020B0604020202020204" pitchFamily="34" charset="0"/>
              </a:rPr>
              <a:t>Respond to the Risk</a:t>
            </a:r>
          </a:p>
        </p:txBody>
      </p:sp>
      <p:sp>
        <p:nvSpPr>
          <p:cNvPr id="4" name="Content Placeholder 2">
            <a:extLst>
              <a:ext uri="{FF2B5EF4-FFF2-40B4-BE49-F238E27FC236}">
                <a16:creationId xmlns:a16="http://schemas.microsoft.com/office/drawing/2014/main" id="{4D89BDE2-4914-48A6-BC38-2E2A6A1EC231}"/>
              </a:ext>
            </a:extLst>
          </p:cNvPr>
          <p:cNvSpPr txBox="1">
            <a:spLocks/>
          </p:cNvSpPr>
          <p:nvPr/>
        </p:nvSpPr>
        <p:spPr>
          <a:xfrm>
            <a:off x="381000" y="1340768"/>
            <a:ext cx="6711280" cy="525658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7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When hazards are identified, a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7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combination of controls can be used</a:t>
            </a:r>
          </a:p>
          <a:p>
            <a:pPr marL="273050" marR="0" lvl="0" indent="-27305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7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7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Eliminating a hazard is always the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7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best option.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AU" sz="7200" b="0" i="1" u="none" strike="noStrike" kern="1200" cap="none" spc="0" normalizeH="0" baseline="0" noProof="0" dirty="0">
                <a:ln>
                  <a:noFill/>
                </a:ln>
                <a:solidFill>
                  <a:sysClr val="windowText" lastClr="000000"/>
                </a:solidFill>
                <a:effectLst/>
                <a:uLnTx/>
                <a:uFillTx/>
                <a:latin typeface="Arial" panose="020B0604020202020204" pitchFamily="34" charset="0"/>
                <a:ea typeface="Calibri" pitchFamily="34" charset="0"/>
                <a:cs typeface="Arial" panose="020B0604020202020204" pitchFamily="34" charset="0"/>
              </a:rPr>
              <a:t>The </a:t>
            </a:r>
            <a:r>
              <a:rPr kumimoji="0" lang="en-AU" sz="7200" b="1" i="1" u="none" strike="noStrike" kern="1200" cap="none" spc="0" normalizeH="0" baseline="0" noProof="0" dirty="0">
                <a:ln>
                  <a:noFill/>
                </a:ln>
                <a:solidFill>
                  <a:sysClr val="windowText" lastClr="000000"/>
                </a:solidFill>
                <a:effectLst/>
                <a:uLnTx/>
                <a:uFillTx/>
                <a:latin typeface="Arial" panose="020B0604020202020204" pitchFamily="34" charset="0"/>
                <a:ea typeface="Calibri" pitchFamily="34" charset="0"/>
                <a:cs typeface="Arial" panose="020B0604020202020204" pitchFamily="34" charset="0"/>
              </a:rPr>
              <a:t>Hierarchy of Control</a:t>
            </a:r>
            <a:r>
              <a:rPr kumimoji="0" lang="en-AU" sz="7200" b="0" i="1" u="none" strike="noStrike" kern="1200" cap="none" spc="0" normalizeH="0" baseline="0" noProof="0" dirty="0">
                <a:ln>
                  <a:noFill/>
                </a:ln>
                <a:solidFill>
                  <a:sysClr val="windowText" lastClr="000000"/>
                </a:solidFill>
                <a:effectLst/>
                <a:uLnTx/>
                <a:uFillTx/>
                <a:latin typeface="Arial" panose="020B0604020202020204" pitchFamily="34" charset="0"/>
                <a:ea typeface="Calibri" pitchFamily="34" charset="0"/>
                <a:cs typeface="Arial" panose="020B0604020202020204" pitchFamily="34" charset="0"/>
              </a:rPr>
              <a:t>s are: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7200" b="1" i="0" u="none" strike="noStrike" kern="1200" cap="none" spc="0" normalizeH="0" baseline="0" noProof="0" dirty="0">
              <a:ln>
                <a:noFill/>
              </a:ln>
              <a:solidFill>
                <a:sysClr val="windowText" lastClr="000000">
                  <a:lumMod val="65000"/>
                </a:sysClr>
              </a:solidFill>
              <a:effectLst/>
              <a:uLnTx/>
              <a:uFillTx/>
              <a:latin typeface="Arial" panose="020B0604020202020204" pitchFamily="34" charset="0"/>
              <a:ea typeface="+mn-ea"/>
              <a:cs typeface="Arial" panose="020B0604020202020204" pitchFamily="34" charset="0"/>
            </a:endParaRPr>
          </a:p>
          <a:p>
            <a:pPr marL="0" marR="0" lvl="0" indent="266700" algn="l" defTabSz="914400" rtl="0" eaLnBrk="0" fontAlgn="base" latinLnBrk="0" hangingPunct="0">
              <a:lnSpc>
                <a:spcPct val="100000"/>
              </a:lnSpc>
              <a:spcBef>
                <a:spcPct val="0"/>
              </a:spcBef>
              <a:spcAft>
                <a:spcPct val="0"/>
              </a:spcAft>
              <a:buClrTx/>
              <a:buSzTx/>
              <a:buFontTx/>
              <a:buChar char="•"/>
              <a:tabLst/>
              <a:defRPr/>
            </a:pPr>
            <a:r>
              <a:rPr kumimoji="0" lang="en-AU" sz="7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Elimination</a:t>
            </a:r>
            <a:endParaRPr kumimoji="0" lang="en-AU" sz="72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itchFamily="34" charset="0"/>
              <a:cs typeface="Arial" panose="020B0604020202020204" pitchFamily="34" charset="0"/>
            </a:endParaRPr>
          </a:p>
          <a:p>
            <a:pPr marL="266700" marR="0" lvl="0" indent="-266700" algn="l" defTabSz="914400" rtl="0" eaLnBrk="0" fontAlgn="base" latinLnBrk="0" hangingPunct="0">
              <a:lnSpc>
                <a:spcPct val="100000"/>
              </a:lnSpc>
              <a:spcBef>
                <a:spcPct val="0"/>
              </a:spcBef>
              <a:spcAft>
                <a:spcPct val="0"/>
              </a:spcAft>
              <a:buClrTx/>
              <a:buSzTx/>
              <a:buFontTx/>
              <a:buChar char="•"/>
              <a:tabLst/>
              <a:defRPr/>
            </a:pPr>
            <a:r>
              <a:rPr kumimoji="0" lang="en-AU" sz="7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Substitution</a:t>
            </a:r>
          </a:p>
          <a:p>
            <a:pPr marL="266700" marR="0" lvl="0" indent="-266700" algn="l" defTabSz="914400" rtl="0" eaLnBrk="0" fontAlgn="base" latinLnBrk="0" hangingPunct="0">
              <a:lnSpc>
                <a:spcPct val="100000"/>
              </a:lnSpc>
              <a:spcBef>
                <a:spcPct val="0"/>
              </a:spcBef>
              <a:spcAft>
                <a:spcPct val="0"/>
              </a:spcAft>
              <a:buClrTx/>
              <a:buSzTx/>
              <a:buFontTx/>
              <a:buChar char="•"/>
              <a:tabLst/>
              <a:defRPr/>
            </a:pPr>
            <a:r>
              <a:rPr kumimoji="0" lang="en-AU" sz="7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Isolation</a:t>
            </a:r>
            <a:endParaRPr kumimoji="0" lang="en-AU" sz="72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itchFamily="34" charset="0"/>
              <a:cs typeface="Arial" panose="020B0604020202020204" pitchFamily="34" charset="0"/>
            </a:endParaRPr>
          </a:p>
          <a:p>
            <a:pPr marL="266700" marR="0" lvl="0" indent="-266700" algn="l" defTabSz="914400" rtl="0" eaLnBrk="0" fontAlgn="base" latinLnBrk="0" hangingPunct="0">
              <a:lnSpc>
                <a:spcPct val="100000"/>
              </a:lnSpc>
              <a:spcBef>
                <a:spcPct val="0"/>
              </a:spcBef>
              <a:spcAft>
                <a:spcPct val="0"/>
              </a:spcAft>
              <a:buClrTx/>
              <a:buSzTx/>
              <a:buFontTx/>
              <a:buChar char="•"/>
              <a:tabLst/>
              <a:defRPr/>
            </a:pPr>
            <a:r>
              <a:rPr kumimoji="0" lang="en-AU" sz="7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Engineering</a:t>
            </a:r>
            <a:r>
              <a:rPr kumimoji="0" lang="en-AU" sz="72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itchFamily="34" charset="0"/>
                <a:cs typeface="Arial" panose="020B0604020202020204" pitchFamily="34" charset="0"/>
              </a:rPr>
              <a:t> </a:t>
            </a:r>
            <a:endParaRPr kumimoji="0" lang="en-AU" sz="72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itchFamily="34" charset="0"/>
              <a:cs typeface="Arial" panose="020B0604020202020204" pitchFamily="34" charset="0"/>
            </a:endParaRPr>
          </a:p>
          <a:p>
            <a:pPr marL="266700" marR="0" lvl="0" indent="-266700" algn="l" defTabSz="914400" rtl="0" eaLnBrk="0" fontAlgn="base" latinLnBrk="0" hangingPunct="0">
              <a:lnSpc>
                <a:spcPct val="100000"/>
              </a:lnSpc>
              <a:spcBef>
                <a:spcPct val="0"/>
              </a:spcBef>
              <a:spcAft>
                <a:spcPct val="0"/>
              </a:spcAft>
              <a:buClrTx/>
              <a:buSzTx/>
              <a:buFontTx/>
              <a:buChar char="•"/>
              <a:tabLst/>
              <a:defRPr/>
            </a:pPr>
            <a:r>
              <a:rPr kumimoji="0" lang="en-AU" sz="7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Administrative &amp; SOPs</a:t>
            </a:r>
          </a:p>
          <a:p>
            <a:pPr marL="266700" marR="0" lvl="0" indent="-266700" algn="l" defTabSz="914400" rtl="0" eaLnBrk="0" fontAlgn="base" latinLnBrk="0" hangingPunct="0">
              <a:lnSpc>
                <a:spcPct val="100000"/>
              </a:lnSpc>
              <a:spcBef>
                <a:spcPct val="0"/>
              </a:spcBef>
              <a:spcAft>
                <a:spcPct val="0"/>
              </a:spcAft>
              <a:buClrTx/>
              <a:buSzTx/>
              <a:buFontTx/>
              <a:buChar char="•"/>
              <a:tabLst/>
              <a:defRPr/>
            </a:pPr>
            <a:r>
              <a:rPr kumimoji="0" lang="en-AU" sz="7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Personal protective equipment (PPE)</a:t>
            </a:r>
            <a:endParaRPr kumimoji="0" lang="en-US" sz="7200" b="1" i="0" u="none" strike="noStrike" kern="1200" cap="none" spc="0" normalizeH="0" baseline="0" noProof="0" dirty="0">
              <a:ln>
                <a:noFill/>
              </a:ln>
              <a:solidFill>
                <a:sysClr val="windowText" lastClr="000000">
                  <a:lumMod val="65000"/>
                </a:sys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7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lang="en-US" sz="7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5" name="Picture 4" descr="B4B0X8CA79ZVFMCA8APQ2SCAB12D39CAWG5IICCAWWOWDLCAB0J3YBCA5WZ4OQCAUG1A9UCA142FMKCALLP7QFCAI82VO3CA7FT7HHCAA5R8HPCAW46J26CA22Q5S5CAIDWWBJCAXHXV0XCAD6KVL3CAGXCWLU.jpg">
            <a:extLst>
              <a:ext uri="{FF2B5EF4-FFF2-40B4-BE49-F238E27FC236}">
                <a16:creationId xmlns:a16="http://schemas.microsoft.com/office/drawing/2014/main" id="{879791CE-870A-4187-B6ED-8576FB3680EF}"/>
              </a:ext>
            </a:extLst>
          </p:cNvPr>
          <p:cNvPicPr>
            <a:picLocks noChangeAspect="1"/>
          </p:cNvPicPr>
          <p:nvPr/>
        </p:nvPicPr>
        <p:blipFill>
          <a:blip r:embed="rId3" cstate="print"/>
          <a:stretch>
            <a:fillRect/>
          </a:stretch>
        </p:blipFill>
        <p:spPr>
          <a:xfrm>
            <a:off x="7341080" y="1101013"/>
            <a:ext cx="1496683" cy="1284410"/>
          </a:xfrm>
          <a:prstGeom prst="rect">
            <a:avLst/>
          </a:prstGeom>
        </p:spPr>
      </p:pic>
      <p:sp>
        <p:nvSpPr>
          <p:cNvPr id="6" name="Right Arrow 8">
            <a:extLst>
              <a:ext uri="{FF2B5EF4-FFF2-40B4-BE49-F238E27FC236}">
                <a16:creationId xmlns:a16="http://schemas.microsoft.com/office/drawing/2014/main" id="{625FA42C-1CA4-4EA4-918C-6088B5096C0B}"/>
              </a:ext>
            </a:extLst>
          </p:cNvPr>
          <p:cNvSpPr/>
          <p:nvPr/>
        </p:nvSpPr>
        <p:spPr>
          <a:xfrm rot="6250428">
            <a:off x="6234728" y="3571285"/>
            <a:ext cx="2725903" cy="484632"/>
          </a:xfrm>
          <a:prstGeom prst="rightArrow">
            <a:avLst>
              <a:gd name="adj1" fmla="val 50000"/>
              <a:gd name="adj2" fmla="val 94907"/>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2" descr="C:\Documents and Settings\euanw\Local Settings\Temporary Internet Files\Content.IE5\E6VDQ422\MPj04227460000[1].jpg">
            <a:extLst>
              <a:ext uri="{FF2B5EF4-FFF2-40B4-BE49-F238E27FC236}">
                <a16:creationId xmlns:a16="http://schemas.microsoft.com/office/drawing/2014/main" id="{FFC78263-7DA2-40E7-82BD-15227408C7B8}"/>
              </a:ext>
            </a:extLst>
          </p:cNvPr>
          <p:cNvPicPr>
            <a:picLocks noChangeAspect="1" noChangeArrowheads="1"/>
          </p:cNvPicPr>
          <p:nvPr/>
        </p:nvPicPr>
        <p:blipFill>
          <a:blip r:embed="rId4" cstate="print"/>
          <a:srcRect/>
          <a:stretch>
            <a:fillRect/>
          </a:stretch>
        </p:blipFill>
        <p:spPr bwMode="auto">
          <a:xfrm>
            <a:off x="6579080" y="5197596"/>
            <a:ext cx="1524000" cy="1261140"/>
          </a:xfrm>
          <a:prstGeom prst="rect">
            <a:avLst/>
          </a:prstGeom>
          <a:noFill/>
        </p:spPr>
      </p:pic>
    </p:spTree>
    <p:extLst>
      <p:ext uri="{BB962C8B-B14F-4D97-AF65-F5344CB8AC3E}">
        <p14:creationId xmlns:p14="http://schemas.microsoft.com/office/powerpoint/2010/main" val="73502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xEl>
                                              <p:pRg st="15" end="15"/>
                                            </p:txEl>
                                          </p:spTgt>
                                        </p:tgtEl>
                                        <p:attrNameLst>
                                          <p:attrName>style.visibility</p:attrName>
                                        </p:attrNameLst>
                                      </p:cBhvr>
                                      <p:to>
                                        <p:strVal val="visible"/>
                                      </p:to>
                                    </p:set>
                                    <p:animEffect transition="in" filter="diamond(in)">
                                      <p:cBhvr>
                                        <p:cTn id="7" dur="2000"/>
                                        <p:tgtEl>
                                          <p:spTgt spid="4">
                                            <p:txEl>
                                              <p:pRg st="15"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0E0A-85CE-4FE4-9B9E-C92BF817BF98}"/>
              </a:ext>
            </a:extLst>
          </p:cNvPr>
          <p:cNvSpPr>
            <a:spLocks noGrp="1"/>
          </p:cNvSpPr>
          <p:nvPr>
            <p:ph type="title"/>
          </p:nvPr>
        </p:nvSpPr>
        <p:spPr>
          <a:xfrm>
            <a:off x="628650" y="365126"/>
            <a:ext cx="7886700" cy="745217"/>
          </a:xfrm>
        </p:spPr>
        <p:txBody>
          <a:bodyPr/>
          <a:lstStyle/>
          <a:p>
            <a:r>
              <a:rPr lang="en-AU" b="1" dirty="0">
                <a:solidFill>
                  <a:srgbClr val="FFC000"/>
                </a:solidFill>
                <a:latin typeface="Arial" panose="020B0604020202020204" pitchFamily="34" charset="0"/>
                <a:cs typeface="Arial" panose="020B0604020202020204" pitchFamily="34" charset="0"/>
              </a:rPr>
              <a:t>Hazard Observations</a:t>
            </a:r>
          </a:p>
        </p:txBody>
      </p:sp>
      <p:sp>
        <p:nvSpPr>
          <p:cNvPr id="4" name="Content Placeholder 2">
            <a:extLst>
              <a:ext uri="{FF2B5EF4-FFF2-40B4-BE49-F238E27FC236}">
                <a16:creationId xmlns:a16="http://schemas.microsoft.com/office/drawing/2014/main" id="{2BF0F118-CF0E-43CC-859D-D3902C666575}"/>
              </a:ext>
            </a:extLst>
          </p:cNvPr>
          <p:cNvSpPr txBox="1">
            <a:spLocks/>
          </p:cNvSpPr>
          <p:nvPr/>
        </p:nvSpPr>
        <p:spPr>
          <a:xfrm>
            <a:off x="381000" y="1340769"/>
            <a:ext cx="4343400" cy="501337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Report any hazards you find on a HAZOB and hand to your Supervisor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It is logged into the Hazard Register whether fixed out or not.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Site management reviews and adds other actions if required.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Once actions have been completed it is closed out. </a:t>
            </a:r>
            <a:endParaRPr kumimoji="0" lang="en-AU"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4B88665D-7F69-465D-8C5B-04A888A9B3E5}"/>
              </a:ext>
            </a:extLst>
          </p:cNvPr>
          <p:cNvPicPr>
            <a:picLocks noChangeAspect="1"/>
          </p:cNvPicPr>
          <p:nvPr/>
        </p:nvPicPr>
        <p:blipFill>
          <a:blip r:embed="rId2"/>
          <a:stretch>
            <a:fillRect/>
          </a:stretch>
        </p:blipFill>
        <p:spPr>
          <a:xfrm>
            <a:off x="5669198" y="1231640"/>
            <a:ext cx="3172531" cy="5122507"/>
          </a:xfrm>
          <a:prstGeom prst="rect">
            <a:avLst/>
          </a:prstGeom>
        </p:spPr>
      </p:pic>
    </p:spTree>
    <p:extLst>
      <p:ext uri="{BB962C8B-B14F-4D97-AF65-F5344CB8AC3E}">
        <p14:creationId xmlns:p14="http://schemas.microsoft.com/office/powerpoint/2010/main" val="2272758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481F-5C3C-4041-9E49-A2B59366EBD5}"/>
              </a:ext>
            </a:extLst>
          </p:cNvPr>
          <p:cNvSpPr>
            <a:spLocks noGrp="1"/>
          </p:cNvSpPr>
          <p:nvPr>
            <p:ph type="title"/>
          </p:nvPr>
        </p:nvSpPr>
        <p:spPr>
          <a:xfrm>
            <a:off x="628650" y="365127"/>
            <a:ext cx="7886700" cy="707894"/>
          </a:xfrm>
        </p:spPr>
        <p:txBody>
          <a:bodyPr/>
          <a:lstStyle/>
          <a:p>
            <a:r>
              <a:rPr lang="en-AU" b="1" dirty="0">
                <a:solidFill>
                  <a:srgbClr val="FFC000"/>
                </a:solidFill>
                <a:latin typeface="Arial" panose="020B0604020202020204" pitchFamily="34" charset="0"/>
                <a:cs typeface="Arial" panose="020B0604020202020204" pitchFamily="34" charset="0"/>
              </a:rPr>
              <a:t>Hazard Observation Activity</a:t>
            </a:r>
          </a:p>
        </p:txBody>
      </p:sp>
      <p:pic>
        <p:nvPicPr>
          <p:cNvPr id="4" name="Picture 3">
            <a:extLst>
              <a:ext uri="{FF2B5EF4-FFF2-40B4-BE49-F238E27FC236}">
                <a16:creationId xmlns:a16="http://schemas.microsoft.com/office/drawing/2014/main" id="{F9D3F75F-96F1-4A05-91AF-7CBE86871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231" y="1218431"/>
            <a:ext cx="7001169" cy="4953769"/>
          </a:xfrm>
          <a:prstGeom prst="rect">
            <a:avLst/>
          </a:prstGeom>
        </p:spPr>
      </p:pic>
    </p:spTree>
    <p:extLst>
      <p:ext uri="{BB962C8B-B14F-4D97-AF65-F5344CB8AC3E}">
        <p14:creationId xmlns:p14="http://schemas.microsoft.com/office/powerpoint/2010/main" val="179117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7237-46A2-4C33-A21B-81E92CF11288}"/>
              </a:ext>
            </a:extLst>
          </p:cNvPr>
          <p:cNvSpPr>
            <a:spLocks noGrp="1"/>
          </p:cNvSpPr>
          <p:nvPr>
            <p:ph type="title"/>
          </p:nvPr>
        </p:nvSpPr>
        <p:spPr>
          <a:xfrm>
            <a:off x="284085" y="365126"/>
            <a:ext cx="8231265" cy="620295"/>
          </a:xfrm>
        </p:spPr>
        <p:txBody>
          <a:bodyPr>
            <a:normAutofit fontScale="90000"/>
          </a:bodyPr>
          <a:lstStyle/>
          <a:p>
            <a:r>
              <a:rPr lang="en-AU" b="1" dirty="0">
                <a:solidFill>
                  <a:srgbClr val="FFC000"/>
                </a:solidFill>
                <a:latin typeface="Arial" panose="020B0604020202020204" pitchFamily="34" charset="0"/>
                <a:cs typeface="Arial" panose="020B0604020202020204" pitchFamily="34" charset="0"/>
              </a:rPr>
              <a:t>Our Human Rights</a:t>
            </a:r>
          </a:p>
        </p:txBody>
      </p:sp>
      <p:sp>
        <p:nvSpPr>
          <p:cNvPr id="3" name="Content Placeholder 2">
            <a:extLst>
              <a:ext uri="{FF2B5EF4-FFF2-40B4-BE49-F238E27FC236}">
                <a16:creationId xmlns:a16="http://schemas.microsoft.com/office/drawing/2014/main" id="{69D110B5-BDB5-4E7E-9651-F82962C8E55C}"/>
              </a:ext>
            </a:extLst>
          </p:cNvPr>
          <p:cNvSpPr>
            <a:spLocks noGrp="1"/>
          </p:cNvSpPr>
          <p:nvPr>
            <p:ph idx="1"/>
          </p:nvPr>
        </p:nvSpPr>
        <p:spPr>
          <a:xfrm>
            <a:off x="284085" y="1205329"/>
            <a:ext cx="8593585" cy="5106693"/>
          </a:xfrm>
        </p:spPr>
        <p:txBody>
          <a:bodyPr>
            <a:normAutofit lnSpcReduction="10000"/>
          </a:bodyPr>
          <a:lstStyle/>
          <a:p>
            <a:r>
              <a:rPr lang="en-AU" dirty="0">
                <a:latin typeface="Arial" panose="020B0604020202020204" pitchFamily="34" charset="0"/>
                <a:cs typeface="Arial" panose="020B0604020202020204" pitchFamily="34" charset="0"/>
              </a:rPr>
              <a:t>We are all entitled to be treated with fairness and respect in a workplace that is free from discrimination and harassment</a:t>
            </a:r>
          </a:p>
          <a:p>
            <a:pPr marL="0" indent="0">
              <a:buNone/>
            </a:pPr>
            <a:endParaRPr lang="en-AU" sz="1200"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Unacceptable Behaviours include:</a:t>
            </a:r>
          </a:p>
          <a:p>
            <a:endParaRPr lang="en-AU" sz="1300" dirty="0">
              <a:latin typeface="Arial" panose="020B0604020202020204" pitchFamily="34" charset="0"/>
              <a:cs typeface="Arial" panose="020B0604020202020204" pitchFamily="34" charset="0"/>
            </a:endParaRPr>
          </a:p>
          <a:p>
            <a:r>
              <a:rPr lang="en-AU" b="1" dirty="0">
                <a:solidFill>
                  <a:srgbClr val="7030A0"/>
                </a:solidFill>
                <a:latin typeface="Arial" panose="020B0604020202020204" pitchFamily="34" charset="0"/>
                <a:cs typeface="Arial" panose="020B0604020202020204" pitchFamily="34" charset="0"/>
              </a:rPr>
              <a:t>Harassment &amp; Sexual Harassment</a:t>
            </a:r>
          </a:p>
          <a:p>
            <a:r>
              <a:rPr lang="en-AU" b="1" dirty="0">
                <a:solidFill>
                  <a:srgbClr val="7030A0"/>
                </a:solidFill>
                <a:latin typeface="Arial" panose="020B0604020202020204" pitchFamily="34" charset="0"/>
                <a:cs typeface="Arial" panose="020B0604020202020204" pitchFamily="34" charset="0"/>
              </a:rPr>
              <a:t>Unlawful and Racial Discrimination</a:t>
            </a:r>
          </a:p>
          <a:p>
            <a:r>
              <a:rPr lang="en-AU" b="1" dirty="0">
                <a:solidFill>
                  <a:srgbClr val="7030A0"/>
                </a:solidFill>
                <a:latin typeface="Arial" panose="020B0604020202020204" pitchFamily="34" charset="0"/>
                <a:cs typeface="Arial" panose="020B0604020202020204" pitchFamily="34" charset="0"/>
              </a:rPr>
              <a:t>Bullying</a:t>
            </a:r>
          </a:p>
          <a:p>
            <a:r>
              <a:rPr lang="en-AU" b="1" dirty="0">
                <a:solidFill>
                  <a:srgbClr val="7030A0"/>
                </a:solidFill>
                <a:latin typeface="Arial" panose="020B0604020202020204" pitchFamily="34" charset="0"/>
                <a:cs typeface="Arial" panose="020B0604020202020204" pitchFamily="34" charset="0"/>
              </a:rPr>
              <a:t>Victimisation</a:t>
            </a:r>
          </a:p>
          <a:p>
            <a:pPr marL="0" indent="0">
              <a:buNone/>
            </a:pPr>
            <a:endParaRPr lang="en-AU" sz="1300" b="1" dirty="0">
              <a:solidFill>
                <a:srgbClr val="FF0000"/>
              </a:solidFill>
              <a:latin typeface="Arial" panose="020B0604020202020204" pitchFamily="34" charset="0"/>
              <a:cs typeface="Arial" panose="020B0604020202020204" pitchFamily="34" charset="0"/>
            </a:endParaRPr>
          </a:p>
          <a:p>
            <a:pPr marL="0" indent="0">
              <a:buNone/>
            </a:pPr>
            <a:r>
              <a:rPr lang="en-AU" b="1" dirty="0">
                <a:solidFill>
                  <a:srgbClr val="FF0000"/>
                </a:solidFill>
                <a:latin typeface="Arial" panose="020B0604020202020204" pitchFamily="34" charset="0"/>
                <a:cs typeface="Arial" panose="020B0604020202020204" pitchFamily="34" charset="0"/>
              </a:rPr>
              <a:t>Unacceptable Behaviours Will Not Be Tolerated</a:t>
            </a:r>
          </a:p>
          <a:p>
            <a:endParaRPr lang="en-AU" dirty="0"/>
          </a:p>
        </p:txBody>
      </p:sp>
    </p:spTree>
    <p:extLst>
      <p:ext uri="{BB962C8B-B14F-4D97-AF65-F5344CB8AC3E}">
        <p14:creationId xmlns:p14="http://schemas.microsoft.com/office/powerpoint/2010/main" val="1999551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9D84-8375-45EF-92F9-6957D989AA21}"/>
              </a:ext>
            </a:extLst>
          </p:cNvPr>
          <p:cNvSpPr>
            <a:spLocks noGrp="1"/>
          </p:cNvSpPr>
          <p:nvPr>
            <p:ph type="title"/>
          </p:nvPr>
        </p:nvSpPr>
        <p:spPr>
          <a:xfrm>
            <a:off x="382555" y="365127"/>
            <a:ext cx="8132795" cy="726556"/>
          </a:xfrm>
        </p:spPr>
        <p:txBody>
          <a:bodyPr/>
          <a:lstStyle/>
          <a:p>
            <a:r>
              <a:rPr lang="en-AU" b="1" dirty="0">
                <a:solidFill>
                  <a:srgbClr val="FFC000"/>
                </a:solidFill>
                <a:latin typeface="Arial" panose="020B0604020202020204" pitchFamily="34" charset="0"/>
                <a:cs typeface="Arial" panose="020B0604020202020204" pitchFamily="34" charset="0"/>
              </a:rPr>
              <a:t>Basic Fire</a:t>
            </a:r>
          </a:p>
        </p:txBody>
      </p:sp>
      <p:pic>
        <p:nvPicPr>
          <p:cNvPr id="4" name="Picture 14" descr="A_100">
            <a:extLst>
              <a:ext uri="{FF2B5EF4-FFF2-40B4-BE49-F238E27FC236}">
                <a16:creationId xmlns:a16="http://schemas.microsoft.com/office/drawing/2014/main" id="{8838D980-78A4-446C-8CD0-2BEC4196B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326" y="2308947"/>
            <a:ext cx="1682550" cy="18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976861A-74EE-4F38-9B9D-F15016EC2B1B}"/>
              </a:ext>
            </a:extLst>
          </p:cNvPr>
          <p:cNvSpPr>
            <a:spLocks noChangeArrowheads="1"/>
          </p:cNvSpPr>
          <p:nvPr/>
        </p:nvSpPr>
        <p:spPr bwMode="auto">
          <a:xfrm>
            <a:off x="579818" y="4125558"/>
            <a:ext cx="1391025" cy="224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Century Gothic" pitchFamily="34" charset="0"/>
              </a:defRPr>
            </a:lvl1pPr>
            <a:lvl2pPr marL="742950" indent="-285750" defTabSz="762000">
              <a:defRPr sz="2400">
                <a:solidFill>
                  <a:schemeClr val="tx1"/>
                </a:solidFill>
                <a:latin typeface="Century Gothic" pitchFamily="34" charset="0"/>
              </a:defRPr>
            </a:lvl2pPr>
            <a:lvl3pPr marL="1143000" indent="-228600" defTabSz="762000">
              <a:defRPr sz="2400">
                <a:solidFill>
                  <a:schemeClr val="tx1"/>
                </a:solidFill>
                <a:latin typeface="Century Gothic" pitchFamily="34" charset="0"/>
              </a:defRPr>
            </a:lvl3pPr>
            <a:lvl4pPr marL="1600200" indent="-228600" defTabSz="762000">
              <a:defRPr sz="2400">
                <a:solidFill>
                  <a:schemeClr val="tx1"/>
                </a:solidFill>
                <a:latin typeface="Century Gothic" pitchFamily="34" charset="0"/>
              </a:defRPr>
            </a:lvl4pPr>
            <a:lvl5pPr marL="2057400" indent="-228600" defTabSz="762000">
              <a:defRPr sz="2400">
                <a:solidFill>
                  <a:schemeClr val="tx1"/>
                </a:solidFill>
                <a:latin typeface="Century Gothic" pitchFamily="34" charset="0"/>
              </a:defRPr>
            </a:lvl5pPr>
            <a:lvl6pPr marL="2514600" indent="-228600" defTabSz="762000" eaLnBrk="0" fontAlgn="base" hangingPunct="0">
              <a:spcBef>
                <a:spcPct val="0"/>
              </a:spcBef>
              <a:spcAft>
                <a:spcPct val="0"/>
              </a:spcAft>
              <a:defRPr sz="2400">
                <a:solidFill>
                  <a:schemeClr val="tx1"/>
                </a:solidFill>
                <a:latin typeface="Century Gothic" pitchFamily="34" charset="0"/>
              </a:defRPr>
            </a:lvl6pPr>
            <a:lvl7pPr marL="2971800" indent="-228600" defTabSz="762000" eaLnBrk="0" fontAlgn="base" hangingPunct="0">
              <a:spcBef>
                <a:spcPct val="0"/>
              </a:spcBef>
              <a:spcAft>
                <a:spcPct val="0"/>
              </a:spcAft>
              <a:defRPr sz="2400">
                <a:solidFill>
                  <a:schemeClr val="tx1"/>
                </a:solidFill>
                <a:latin typeface="Century Gothic" pitchFamily="34" charset="0"/>
              </a:defRPr>
            </a:lvl7pPr>
            <a:lvl8pPr marL="3429000" indent="-228600" defTabSz="762000" eaLnBrk="0" fontAlgn="base" hangingPunct="0">
              <a:spcBef>
                <a:spcPct val="0"/>
              </a:spcBef>
              <a:spcAft>
                <a:spcPct val="0"/>
              </a:spcAft>
              <a:defRPr sz="2400">
                <a:solidFill>
                  <a:schemeClr val="tx1"/>
                </a:solidFill>
                <a:latin typeface="Century Gothic" pitchFamily="34" charset="0"/>
              </a:defRPr>
            </a:lvl8pPr>
            <a:lvl9pPr marL="3886200" indent="-228600" defTabSz="762000" eaLnBrk="0" fontAlgn="base" hangingPunct="0">
              <a:spcBef>
                <a:spcPct val="0"/>
              </a:spcBef>
              <a:spcAft>
                <a:spcPct val="0"/>
              </a:spcAft>
              <a:defRPr sz="2400">
                <a:solidFill>
                  <a:schemeClr val="tx1"/>
                </a:solidFill>
                <a:latin typeface="Century Gothic" pitchFamily="34" charset="0"/>
              </a:defRPr>
            </a:lvl9pPr>
          </a:lstStyle>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Wood</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Paper</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Clothing </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Carpet</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Material</a:t>
            </a:r>
          </a:p>
        </p:txBody>
      </p:sp>
      <p:sp>
        <p:nvSpPr>
          <p:cNvPr id="6" name="Rectangle 6">
            <a:extLst>
              <a:ext uri="{FF2B5EF4-FFF2-40B4-BE49-F238E27FC236}">
                <a16:creationId xmlns:a16="http://schemas.microsoft.com/office/drawing/2014/main" id="{0B1B09FD-C069-4278-98E5-ADABC6637E54}"/>
              </a:ext>
            </a:extLst>
          </p:cNvPr>
          <p:cNvSpPr>
            <a:spLocks noChangeArrowheads="1"/>
          </p:cNvSpPr>
          <p:nvPr/>
        </p:nvSpPr>
        <p:spPr bwMode="auto">
          <a:xfrm>
            <a:off x="2306797" y="4187114"/>
            <a:ext cx="1660234" cy="230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Century Gothic" pitchFamily="34" charset="0"/>
              </a:defRPr>
            </a:lvl1pPr>
            <a:lvl2pPr marL="742950" indent="-285750" defTabSz="762000">
              <a:defRPr sz="2400">
                <a:solidFill>
                  <a:schemeClr val="tx1"/>
                </a:solidFill>
                <a:latin typeface="Century Gothic" pitchFamily="34" charset="0"/>
              </a:defRPr>
            </a:lvl2pPr>
            <a:lvl3pPr marL="1143000" indent="-228600" defTabSz="762000">
              <a:defRPr sz="2400">
                <a:solidFill>
                  <a:schemeClr val="tx1"/>
                </a:solidFill>
                <a:latin typeface="Century Gothic" pitchFamily="34" charset="0"/>
              </a:defRPr>
            </a:lvl3pPr>
            <a:lvl4pPr marL="1600200" indent="-228600" defTabSz="762000">
              <a:defRPr sz="2400">
                <a:solidFill>
                  <a:schemeClr val="tx1"/>
                </a:solidFill>
                <a:latin typeface="Century Gothic" pitchFamily="34" charset="0"/>
              </a:defRPr>
            </a:lvl4pPr>
            <a:lvl5pPr marL="2057400" indent="-228600" defTabSz="762000">
              <a:defRPr sz="2400">
                <a:solidFill>
                  <a:schemeClr val="tx1"/>
                </a:solidFill>
                <a:latin typeface="Century Gothic" pitchFamily="34" charset="0"/>
              </a:defRPr>
            </a:lvl5pPr>
            <a:lvl6pPr marL="2514600" indent="-228600" defTabSz="762000" eaLnBrk="0" fontAlgn="base" hangingPunct="0">
              <a:spcBef>
                <a:spcPct val="0"/>
              </a:spcBef>
              <a:spcAft>
                <a:spcPct val="0"/>
              </a:spcAft>
              <a:defRPr sz="2400">
                <a:solidFill>
                  <a:schemeClr val="tx1"/>
                </a:solidFill>
                <a:latin typeface="Century Gothic" pitchFamily="34" charset="0"/>
              </a:defRPr>
            </a:lvl6pPr>
            <a:lvl7pPr marL="2971800" indent="-228600" defTabSz="762000" eaLnBrk="0" fontAlgn="base" hangingPunct="0">
              <a:spcBef>
                <a:spcPct val="0"/>
              </a:spcBef>
              <a:spcAft>
                <a:spcPct val="0"/>
              </a:spcAft>
              <a:defRPr sz="2400">
                <a:solidFill>
                  <a:schemeClr val="tx1"/>
                </a:solidFill>
                <a:latin typeface="Century Gothic" pitchFamily="34" charset="0"/>
              </a:defRPr>
            </a:lvl7pPr>
            <a:lvl8pPr marL="3429000" indent="-228600" defTabSz="762000" eaLnBrk="0" fontAlgn="base" hangingPunct="0">
              <a:spcBef>
                <a:spcPct val="0"/>
              </a:spcBef>
              <a:spcAft>
                <a:spcPct val="0"/>
              </a:spcAft>
              <a:defRPr sz="2400">
                <a:solidFill>
                  <a:schemeClr val="tx1"/>
                </a:solidFill>
                <a:latin typeface="Century Gothic" pitchFamily="34" charset="0"/>
              </a:defRPr>
            </a:lvl8pPr>
            <a:lvl9pPr marL="3886200" indent="-228600" defTabSz="762000" eaLnBrk="0" fontAlgn="base" hangingPunct="0">
              <a:spcBef>
                <a:spcPct val="0"/>
              </a:spcBef>
              <a:spcAft>
                <a:spcPct val="0"/>
              </a:spcAft>
              <a:defRPr sz="2400">
                <a:solidFill>
                  <a:schemeClr val="tx1"/>
                </a:solidFill>
                <a:latin typeface="Century Gothic" pitchFamily="34" charset="0"/>
              </a:defRPr>
            </a:lvl9pPr>
          </a:lstStyle>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Leather</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Plastic</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Vinyl</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Rubber</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Cardboard</a:t>
            </a:r>
          </a:p>
        </p:txBody>
      </p:sp>
      <p:sp>
        <p:nvSpPr>
          <p:cNvPr id="7" name="Rectangle 7">
            <a:extLst>
              <a:ext uri="{FF2B5EF4-FFF2-40B4-BE49-F238E27FC236}">
                <a16:creationId xmlns:a16="http://schemas.microsoft.com/office/drawing/2014/main" id="{CD57396C-2BC1-4184-9903-B341E3D18E0F}"/>
              </a:ext>
            </a:extLst>
          </p:cNvPr>
          <p:cNvSpPr>
            <a:spLocks noChangeArrowheads="1"/>
          </p:cNvSpPr>
          <p:nvPr/>
        </p:nvSpPr>
        <p:spPr bwMode="auto">
          <a:xfrm>
            <a:off x="523239" y="1096728"/>
            <a:ext cx="4054719"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ctr" defTabSz="914400"/>
            <a:r>
              <a:rPr lang="en-US" altLang="en-US" sz="2800" b="1" dirty="0">
                <a:solidFill>
                  <a:srgbClr val="FF0000"/>
                </a:solidFill>
                <a:latin typeface="Arial" pitchFamily="34" charset="0"/>
                <a:cs typeface="Arial" pitchFamily="34" charset="0"/>
              </a:rPr>
              <a:t>Class A - Ordinary Combustibles</a:t>
            </a:r>
            <a:endParaRPr lang="en-AU" altLang="en-US" sz="2800" b="1" i="1" dirty="0">
              <a:solidFill>
                <a:srgbClr val="FF0000"/>
              </a:solidFill>
              <a:latin typeface="Arial" pitchFamily="34" charset="0"/>
              <a:cs typeface="Arial" pitchFamily="34" charset="0"/>
            </a:endParaRPr>
          </a:p>
        </p:txBody>
      </p:sp>
      <p:sp>
        <p:nvSpPr>
          <p:cNvPr id="8" name="Rectangle 6">
            <a:extLst>
              <a:ext uri="{FF2B5EF4-FFF2-40B4-BE49-F238E27FC236}">
                <a16:creationId xmlns:a16="http://schemas.microsoft.com/office/drawing/2014/main" id="{84872F4D-6C33-4AAF-B0D1-C60994061863}"/>
              </a:ext>
            </a:extLst>
          </p:cNvPr>
          <p:cNvSpPr>
            <a:spLocks noChangeArrowheads="1"/>
          </p:cNvSpPr>
          <p:nvPr/>
        </p:nvSpPr>
        <p:spPr bwMode="auto">
          <a:xfrm>
            <a:off x="4873300" y="1096728"/>
            <a:ext cx="405472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ctr" defTabSz="914400"/>
            <a:r>
              <a:rPr lang="en-US" altLang="en-US" sz="2800" b="1" dirty="0">
                <a:solidFill>
                  <a:srgbClr val="FF0000"/>
                </a:solidFill>
                <a:latin typeface="Arial" pitchFamily="34" charset="0"/>
                <a:cs typeface="Arial" pitchFamily="34" charset="0"/>
              </a:rPr>
              <a:t>Class B - Flammable Liquids</a:t>
            </a:r>
            <a:endParaRPr lang="en-AU" altLang="en-US" sz="2800" b="1" i="1" dirty="0">
              <a:solidFill>
                <a:srgbClr val="FF0000"/>
              </a:solidFill>
              <a:latin typeface="Arial" pitchFamily="34" charset="0"/>
              <a:cs typeface="Arial" pitchFamily="34" charset="0"/>
            </a:endParaRPr>
          </a:p>
        </p:txBody>
      </p:sp>
      <p:pic>
        <p:nvPicPr>
          <p:cNvPr id="9" name="Picture 13" descr="B_100">
            <a:extLst>
              <a:ext uri="{FF2B5EF4-FFF2-40B4-BE49-F238E27FC236}">
                <a16:creationId xmlns:a16="http://schemas.microsoft.com/office/drawing/2014/main" id="{09AE3A7D-1141-4658-B55C-94D2BB875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241" y="2246589"/>
            <a:ext cx="1734433" cy="18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9549E4D7-EFD2-4468-937C-89D74FF43F65}"/>
              </a:ext>
            </a:extLst>
          </p:cNvPr>
          <p:cNvSpPr>
            <a:spLocks noChangeArrowheads="1"/>
          </p:cNvSpPr>
          <p:nvPr/>
        </p:nvSpPr>
        <p:spPr bwMode="auto">
          <a:xfrm>
            <a:off x="7332955" y="4178989"/>
            <a:ext cx="1485926" cy="224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Century Gothic" pitchFamily="34" charset="0"/>
              </a:defRPr>
            </a:lvl1pPr>
            <a:lvl2pPr marL="742950" indent="-285750" defTabSz="762000">
              <a:defRPr sz="2400">
                <a:solidFill>
                  <a:schemeClr val="tx1"/>
                </a:solidFill>
                <a:latin typeface="Century Gothic" pitchFamily="34" charset="0"/>
              </a:defRPr>
            </a:lvl2pPr>
            <a:lvl3pPr marL="1143000" indent="-228600" defTabSz="762000">
              <a:defRPr sz="2400">
                <a:solidFill>
                  <a:schemeClr val="tx1"/>
                </a:solidFill>
                <a:latin typeface="Century Gothic" pitchFamily="34" charset="0"/>
              </a:defRPr>
            </a:lvl3pPr>
            <a:lvl4pPr marL="1600200" indent="-228600" defTabSz="762000">
              <a:defRPr sz="2400">
                <a:solidFill>
                  <a:schemeClr val="tx1"/>
                </a:solidFill>
                <a:latin typeface="Century Gothic" pitchFamily="34" charset="0"/>
              </a:defRPr>
            </a:lvl4pPr>
            <a:lvl5pPr marL="2057400" indent="-228600" defTabSz="762000">
              <a:defRPr sz="2400">
                <a:solidFill>
                  <a:schemeClr val="tx1"/>
                </a:solidFill>
                <a:latin typeface="Century Gothic" pitchFamily="34" charset="0"/>
              </a:defRPr>
            </a:lvl5pPr>
            <a:lvl6pPr marL="2514600" indent="-228600" defTabSz="762000" eaLnBrk="0" fontAlgn="base" hangingPunct="0">
              <a:spcBef>
                <a:spcPct val="0"/>
              </a:spcBef>
              <a:spcAft>
                <a:spcPct val="0"/>
              </a:spcAft>
              <a:defRPr sz="2400">
                <a:solidFill>
                  <a:schemeClr val="tx1"/>
                </a:solidFill>
                <a:latin typeface="Century Gothic" pitchFamily="34" charset="0"/>
              </a:defRPr>
            </a:lvl6pPr>
            <a:lvl7pPr marL="2971800" indent="-228600" defTabSz="762000" eaLnBrk="0" fontAlgn="base" hangingPunct="0">
              <a:spcBef>
                <a:spcPct val="0"/>
              </a:spcBef>
              <a:spcAft>
                <a:spcPct val="0"/>
              </a:spcAft>
              <a:defRPr sz="2400">
                <a:solidFill>
                  <a:schemeClr val="tx1"/>
                </a:solidFill>
                <a:latin typeface="Century Gothic" pitchFamily="34" charset="0"/>
              </a:defRPr>
            </a:lvl7pPr>
            <a:lvl8pPr marL="3429000" indent="-228600" defTabSz="762000" eaLnBrk="0" fontAlgn="base" hangingPunct="0">
              <a:spcBef>
                <a:spcPct val="0"/>
              </a:spcBef>
              <a:spcAft>
                <a:spcPct val="0"/>
              </a:spcAft>
              <a:defRPr sz="2400">
                <a:solidFill>
                  <a:schemeClr val="tx1"/>
                </a:solidFill>
                <a:latin typeface="Century Gothic" pitchFamily="34" charset="0"/>
              </a:defRPr>
            </a:lvl8pPr>
            <a:lvl9pPr marL="3886200" indent="-228600" defTabSz="762000" eaLnBrk="0" fontAlgn="base" hangingPunct="0">
              <a:spcBef>
                <a:spcPct val="0"/>
              </a:spcBef>
              <a:spcAft>
                <a:spcPct val="0"/>
              </a:spcAft>
              <a:defRPr sz="2400">
                <a:solidFill>
                  <a:schemeClr val="tx1"/>
                </a:solidFill>
                <a:latin typeface="Century Gothic" pitchFamily="34" charset="0"/>
              </a:defRPr>
            </a:lvl9pPr>
          </a:lstStyle>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Grease</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Oil</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Paint</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Lacquer</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Wax</a:t>
            </a:r>
          </a:p>
        </p:txBody>
      </p:sp>
      <p:sp>
        <p:nvSpPr>
          <p:cNvPr id="11" name="Rectangle 4">
            <a:extLst>
              <a:ext uri="{FF2B5EF4-FFF2-40B4-BE49-F238E27FC236}">
                <a16:creationId xmlns:a16="http://schemas.microsoft.com/office/drawing/2014/main" id="{53EBAA98-E581-4DA2-B367-E1D013F5D619}"/>
              </a:ext>
            </a:extLst>
          </p:cNvPr>
          <p:cNvSpPr>
            <a:spLocks noChangeArrowheads="1"/>
          </p:cNvSpPr>
          <p:nvPr/>
        </p:nvSpPr>
        <p:spPr bwMode="auto">
          <a:xfrm>
            <a:off x="5010693" y="4178989"/>
            <a:ext cx="2322262" cy="230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Century Gothic" pitchFamily="34" charset="0"/>
              </a:defRPr>
            </a:lvl1pPr>
            <a:lvl2pPr marL="742950" indent="-285750" defTabSz="762000">
              <a:defRPr sz="2400">
                <a:solidFill>
                  <a:schemeClr val="tx1"/>
                </a:solidFill>
                <a:latin typeface="Century Gothic" pitchFamily="34" charset="0"/>
              </a:defRPr>
            </a:lvl2pPr>
            <a:lvl3pPr marL="1143000" indent="-228600" defTabSz="762000">
              <a:defRPr sz="2400">
                <a:solidFill>
                  <a:schemeClr val="tx1"/>
                </a:solidFill>
                <a:latin typeface="Century Gothic" pitchFamily="34" charset="0"/>
              </a:defRPr>
            </a:lvl3pPr>
            <a:lvl4pPr marL="1600200" indent="-228600" defTabSz="762000">
              <a:defRPr sz="2400">
                <a:solidFill>
                  <a:schemeClr val="tx1"/>
                </a:solidFill>
                <a:latin typeface="Century Gothic" pitchFamily="34" charset="0"/>
              </a:defRPr>
            </a:lvl4pPr>
            <a:lvl5pPr marL="2057400" indent="-228600" defTabSz="762000">
              <a:defRPr sz="2400">
                <a:solidFill>
                  <a:schemeClr val="tx1"/>
                </a:solidFill>
                <a:latin typeface="Century Gothic" pitchFamily="34" charset="0"/>
              </a:defRPr>
            </a:lvl5pPr>
            <a:lvl6pPr marL="2514600" indent="-228600" defTabSz="762000" eaLnBrk="0" fontAlgn="base" hangingPunct="0">
              <a:spcBef>
                <a:spcPct val="0"/>
              </a:spcBef>
              <a:spcAft>
                <a:spcPct val="0"/>
              </a:spcAft>
              <a:defRPr sz="2400">
                <a:solidFill>
                  <a:schemeClr val="tx1"/>
                </a:solidFill>
                <a:latin typeface="Century Gothic" pitchFamily="34" charset="0"/>
              </a:defRPr>
            </a:lvl6pPr>
            <a:lvl7pPr marL="2971800" indent="-228600" defTabSz="762000" eaLnBrk="0" fontAlgn="base" hangingPunct="0">
              <a:spcBef>
                <a:spcPct val="0"/>
              </a:spcBef>
              <a:spcAft>
                <a:spcPct val="0"/>
              </a:spcAft>
              <a:defRPr sz="2400">
                <a:solidFill>
                  <a:schemeClr val="tx1"/>
                </a:solidFill>
                <a:latin typeface="Century Gothic" pitchFamily="34" charset="0"/>
              </a:defRPr>
            </a:lvl7pPr>
            <a:lvl8pPr marL="3429000" indent="-228600" defTabSz="762000" eaLnBrk="0" fontAlgn="base" hangingPunct="0">
              <a:spcBef>
                <a:spcPct val="0"/>
              </a:spcBef>
              <a:spcAft>
                <a:spcPct val="0"/>
              </a:spcAft>
              <a:defRPr sz="2400">
                <a:solidFill>
                  <a:schemeClr val="tx1"/>
                </a:solidFill>
                <a:latin typeface="Century Gothic" pitchFamily="34" charset="0"/>
              </a:defRPr>
            </a:lvl8pPr>
            <a:lvl9pPr marL="3886200" indent="-228600" defTabSz="762000" eaLnBrk="0" fontAlgn="base" hangingPunct="0">
              <a:spcBef>
                <a:spcPct val="0"/>
              </a:spcBef>
              <a:spcAft>
                <a:spcPct val="0"/>
              </a:spcAft>
              <a:defRPr sz="2400">
                <a:solidFill>
                  <a:schemeClr val="tx1"/>
                </a:solidFill>
                <a:latin typeface="Century Gothic" pitchFamily="34" charset="0"/>
              </a:defRPr>
            </a:lvl9pPr>
          </a:lstStyle>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Petrol (Gasoline)</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Diesel </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Kerosene</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Alcohol</a:t>
            </a:r>
          </a:p>
          <a:p>
            <a:pPr marL="0" marR="0" lvl="0" indent="0" defTabSz="762000" eaLnBrk="1" fontAlgn="auto" latinLnBrk="0" hangingPunct="1">
              <a:lnSpc>
                <a:spcPct val="100000"/>
              </a:lnSpc>
              <a:spcBef>
                <a:spcPct val="50000"/>
              </a:spcBef>
              <a:spcAft>
                <a:spcPts val="0"/>
              </a:spcAft>
              <a:buClrTx/>
              <a:buSzPct val="100000"/>
              <a:buFont typeface="Wingdings" pitchFamily="2" charset="2"/>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Turpentine</a:t>
            </a:r>
          </a:p>
        </p:txBody>
      </p:sp>
    </p:spTree>
    <p:extLst>
      <p:ext uri="{BB962C8B-B14F-4D97-AF65-F5344CB8AC3E}">
        <p14:creationId xmlns:p14="http://schemas.microsoft.com/office/powerpoint/2010/main" val="2944559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7DC0-AB88-4711-878D-B7861ABFCAE2}"/>
              </a:ext>
            </a:extLst>
          </p:cNvPr>
          <p:cNvSpPr>
            <a:spLocks noGrp="1"/>
          </p:cNvSpPr>
          <p:nvPr>
            <p:ph type="title"/>
          </p:nvPr>
        </p:nvSpPr>
        <p:spPr>
          <a:xfrm>
            <a:off x="447869" y="365127"/>
            <a:ext cx="8067481" cy="735886"/>
          </a:xfrm>
        </p:spPr>
        <p:txBody>
          <a:bodyPr/>
          <a:lstStyle/>
          <a:p>
            <a:r>
              <a:rPr lang="en-AU" b="1" dirty="0">
                <a:solidFill>
                  <a:srgbClr val="FFC000"/>
                </a:solidFill>
                <a:latin typeface="Arial" panose="020B0604020202020204" pitchFamily="34" charset="0"/>
                <a:cs typeface="Arial" panose="020B0604020202020204" pitchFamily="34" charset="0"/>
              </a:rPr>
              <a:t>Basic Fire</a:t>
            </a:r>
          </a:p>
        </p:txBody>
      </p:sp>
      <p:pic>
        <p:nvPicPr>
          <p:cNvPr id="4" name="Picture 11" descr="C_100">
            <a:extLst>
              <a:ext uri="{FF2B5EF4-FFF2-40B4-BE49-F238E27FC236}">
                <a16:creationId xmlns:a16="http://schemas.microsoft.com/office/drawing/2014/main" id="{D0EF231E-0C0E-44C0-8479-AB3D08396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803" y="2390313"/>
            <a:ext cx="1625501" cy="176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784C85F-D8F8-4509-8B28-7C4863A575F3}"/>
              </a:ext>
            </a:extLst>
          </p:cNvPr>
          <p:cNvSpPr>
            <a:spLocks noChangeArrowheads="1"/>
          </p:cNvSpPr>
          <p:nvPr/>
        </p:nvSpPr>
        <p:spPr bwMode="auto">
          <a:xfrm>
            <a:off x="447869" y="4279215"/>
            <a:ext cx="1631534" cy="178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Century Gothic" pitchFamily="34" charset="0"/>
              </a:defRPr>
            </a:lvl1pPr>
            <a:lvl2pPr marL="742950" indent="-285750" defTabSz="762000">
              <a:defRPr sz="2400">
                <a:solidFill>
                  <a:schemeClr val="tx1"/>
                </a:solidFill>
                <a:latin typeface="Century Gothic" pitchFamily="34" charset="0"/>
              </a:defRPr>
            </a:lvl2pPr>
            <a:lvl3pPr marL="1143000" indent="-228600" defTabSz="762000">
              <a:defRPr sz="2400">
                <a:solidFill>
                  <a:schemeClr val="tx1"/>
                </a:solidFill>
                <a:latin typeface="Century Gothic" pitchFamily="34" charset="0"/>
              </a:defRPr>
            </a:lvl3pPr>
            <a:lvl4pPr marL="1600200" indent="-228600" defTabSz="762000">
              <a:defRPr sz="2400">
                <a:solidFill>
                  <a:schemeClr val="tx1"/>
                </a:solidFill>
                <a:latin typeface="Century Gothic" pitchFamily="34" charset="0"/>
              </a:defRPr>
            </a:lvl4pPr>
            <a:lvl5pPr marL="2057400" indent="-228600" defTabSz="762000">
              <a:defRPr sz="2400">
                <a:solidFill>
                  <a:schemeClr val="tx1"/>
                </a:solidFill>
                <a:latin typeface="Century Gothic" pitchFamily="34" charset="0"/>
              </a:defRPr>
            </a:lvl5pPr>
            <a:lvl6pPr marL="2514600" indent="-228600" defTabSz="762000" eaLnBrk="0" fontAlgn="base" hangingPunct="0">
              <a:spcBef>
                <a:spcPct val="0"/>
              </a:spcBef>
              <a:spcAft>
                <a:spcPct val="0"/>
              </a:spcAft>
              <a:defRPr sz="2400">
                <a:solidFill>
                  <a:schemeClr val="tx1"/>
                </a:solidFill>
                <a:latin typeface="Century Gothic" pitchFamily="34" charset="0"/>
              </a:defRPr>
            </a:lvl6pPr>
            <a:lvl7pPr marL="2971800" indent="-228600" defTabSz="762000" eaLnBrk="0" fontAlgn="base" hangingPunct="0">
              <a:spcBef>
                <a:spcPct val="0"/>
              </a:spcBef>
              <a:spcAft>
                <a:spcPct val="0"/>
              </a:spcAft>
              <a:defRPr sz="2400">
                <a:solidFill>
                  <a:schemeClr val="tx1"/>
                </a:solidFill>
                <a:latin typeface="Century Gothic" pitchFamily="34" charset="0"/>
              </a:defRPr>
            </a:lvl7pPr>
            <a:lvl8pPr marL="3429000" indent="-228600" defTabSz="762000" eaLnBrk="0" fontAlgn="base" hangingPunct="0">
              <a:spcBef>
                <a:spcPct val="0"/>
              </a:spcBef>
              <a:spcAft>
                <a:spcPct val="0"/>
              </a:spcAft>
              <a:defRPr sz="2400">
                <a:solidFill>
                  <a:schemeClr val="tx1"/>
                </a:solidFill>
                <a:latin typeface="Century Gothic" pitchFamily="34" charset="0"/>
              </a:defRPr>
            </a:lvl8pPr>
            <a:lvl9pPr marL="3886200" indent="-228600" defTabSz="762000" eaLnBrk="0" fontAlgn="base" hangingPunct="0">
              <a:spcBef>
                <a:spcPct val="0"/>
              </a:spcBef>
              <a:spcAft>
                <a:spcPct val="0"/>
              </a:spcAft>
              <a:defRPr sz="2400">
                <a:solidFill>
                  <a:schemeClr val="tx1"/>
                </a:solidFill>
                <a:latin typeface="Century Gothic" pitchFamily="34" charset="0"/>
              </a:defRPr>
            </a:lvl9pPr>
          </a:lstStyle>
          <a:p>
            <a:pPr>
              <a:spcBef>
                <a:spcPct val="50000"/>
              </a:spcBef>
              <a:buSzPct val="100000"/>
              <a:buFont typeface="Wingdings" pitchFamily="2" charset="2"/>
              <a:buChar char="§"/>
            </a:pPr>
            <a:r>
              <a:rPr lang="en-AU" altLang="en-US" sz="2000" dirty="0">
                <a:solidFill>
                  <a:prstClr val="black"/>
                </a:solidFill>
                <a:latin typeface="Arial" pitchFamily="34" charset="0"/>
              </a:rPr>
              <a:t>Acetylene</a:t>
            </a:r>
          </a:p>
          <a:p>
            <a:pPr>
              <a:spcBef>
                <a:spcPct val="50000"/>
              </a:spcBef>
              <a:buSzPct val="100000"/>
              <a:buFont typeface="Wingdings" pitchFamily="2" charset="2"/>
              <a:buChar char="§"/>
            </a:pPr>
            <a:r>
              <a:rPr lang="en-AU" altLang="en-US" sz="2000" dirty="0">
                <a:solidFill>
                  <a:prstClr val="black"/>
                </a:solidFill>
                <a:latin typeface="Arial" pitchFamily="34" charset="0"/>
              </a:rPr>
              <a:t> Butane</a:t>
            </a:r>
          </a:p>
          <a:p>
            <a:pPr>
              <a:spcBef>
                <a:spcPct val="50000"/>
              </a:spcBef>
              <a:buSzPct val="100000"/>
              <a:buFont typeface="Wingdings" pitchFamily="2" charset="2"/>
              <a:buChar char="§"/>
            </a:pPr>
            <a:r>
              <a:rPr lang="en-AU" altLang="en-US" sz="2000" dirty="0">
                <a:solidFill>
                  <a:prstClr val="black"/>
                </a:solidFill>
                <a:latin typeface="Arial" pitchFamily="34" charset="0"/>
              </a:rPr>
              <a:t> Ethylene</a:t>
            </a:r>
          </a:p>
          <a:p>
            <a:pPr>
              <a:spcBef>
                <a:spcPct val="50000"/>
              </a:spcBef>
              <a:buSzPct val="100000"/>
              <a:buFont typeface="Wingdings" pitchFamily="2" charset="2"/>
              <a:buChar char="§"/>
            </a:pPr>
            <a:r>
              <a:rPr lang="en-AU" altLang="en-US" sz="2000" dirty="0">
                <a:solidFill>
                  <a:prstClr val="black"/>
                </a:solidFill>
                <a:latin typeface="Arial" pitchFamily="34" charset="0"/>
              </a:rPr>
              <a:t> Hydrogen</a:t>
            </a:r>
          </a:p>
        </p:txBody>
      </p:sp>
      <p:sp>
        <p:nvSpPr>
          <p:cNvPr id="6" name="Rectangle 5">
            <a:extLst>
              <a:ext uri="{FF2B5EF4-FFF2-40B4-BE49-F238E27FC236}">
                <a16:creationId xmlns:a16="http://schemas.microsoft.com/office/drawing/2014/main" id="{91A703D2-5A9F-4643-88FE-A3540EE04B74}"/>
              </a:ext>
            </a:extLst>
          </p:cNvPr>
          <p:cNvSpPr>
            <a:spLocks noChangeArrowheads="1"/>
          </p:cNvSpPr>
          <p:nvPr/>
        </p:nvSpPr>
        <p:spPr bwMode="auto">
          <a:xfrm>
            <a:off x="2283553" y="4402325"/>
            <a:ext cx="2703276" cy="184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Century Gothic" pitchFamily="34" charset="0"/>
              </a:defRPr>
            </a:lvl1pPr>
            <a:lvl2pPr marL="742950" indent="-285750" defTabSz="762000">
              <a:defRPr sz="2400">
                <a:solidFill>
                  <a:schemeClr val="tx1"/>
                </a:solidFill>
                <a:latin typeface="Century Gothic" pitchFamily="34" charset="0"/>
              </a:defRPr>
            </a:lvl2pPr>
            <a:lvl3pPr marL="1143000" indent="-228600" defTabSz="762000">
              <a:defRPr sz="2400">
                <a:solidFill>
                  <a:schemeClr val="tx1"/>
                </a:solidFill>
                <a:latin typeface="Century Gothic" pitchFamily="34" charset="0"/>
              </a:defRPr>
            </a:lvl3pPr>
            <a:lvl4pPr marL="1600200" indent="-228600" defTabSz="762000">
              <a:defRPr sz="2400">
                <a:solidFill>
                  <a:schemeClr val="tx1"/>
                </a:solidFill>
                <a:latin typeface="Century Gothic" pitchFamily="34" charset="0"/>
              </a:defRPr>
            </a:lvl4pPr>
            <a:lvl5pPr marL="2057400" indent="-228600" defTabSz="762000">
              <a:defRPr sz="2400">
                <a:solidFill>
                  <a:schemeClr val="tx1"/>
                </a:solidFill>
                <a:latin typeface="Century Gothic" pitchFamily="34" charset="0"/>
              </a:defRPr>
            </a:lvl5pPr>
            <a:lvl6pPr marL="2514600" indent="-228600" defTabSz="762000" eaLnBrk="0" fontAlgn="base" hangingPunct="0">
              <a:spcBef>
                <a:spcPct val="0"/>
              </a:spcBef>
              <a:spcAft>
                <a:spcPct val="0"/>
              </a:spcAft>
              <a:defRPr sz="2400">
                <a:solidFill>
                  <a:schemeClr val="tx1"/>
                </a:solidFill>
                <a:latin typeface="Century Gothic" pitchFamily="34" charset="0"/>
              </a:defRPr>
            </a:lvl6pPr>
            <a:lvl7pPr marL="2971800" indent="-228600" defTabSz="762000" eaLnBrk="0" fontAlgn="base" hangingPunct="0">
              <a:spcBef>
                <a:spcPct val="0"/>
              </a:spcBef>
              <a:spcAft>
                <a:spcPct val="0"/>
              </a:spcAft>
              <a:defRPr sz="2400">
                <a:solidFill>
                  <a:schemeClr val="tx1"/>
                </a:solidFill>
                <a:latin typeface="Century Gothic" pitchFamily="34" charset="0"/>
              </a:defRPr>
            </a:lvl7pPr>
            <a:lvl8pPr marL="3429000" indent="-228600" defTabSz="762000" eaLnBrk="0" fontAlgn="base" hangingPunct="0">
              <a:spcBef>
                <a:spcPct val="0"/>
              </a:spcBef>
              <a:spcAft>
                <a:spcPct val="0"/>
              </a:spcAft>
              <a:defRPr sz="2400">
                <a:solidFill>
                  <a:schemeClr val="tx1"/>
                </a:solidFill>
                <a:latin typeface="Century Gothic" pitchFamily="34" charset="0"/>
              </a:defRPr>
            </a:lvl8pPr>
            <a:lvl9pPr marL="3886200" indent="-228600" defTabSz="762000" eaLnBrk="0" fontAlgn="base" hangingPunct="0">
              <a:spcBef>
                <a:spcPct val="0"/>
              </a:spcBef>
              <a:spcAft>
                <a:spcPct val="0"/>
              </a:spcAft>
              <a:defRPr sz="2400">
                <a:solidFill>
                  <a:schemeClr val="tx1"/>
                </a:solidFill>
                <a:latin typeface="Century Gothic" pitchFamily="34" charset="0"/>
              </a:defRPr>
            </a:lvl9pPr>
          </a:lstStyle>
          <a:p>
            <a:pPr>
              <a:spcBef>
                <a:spcPct val="50000"/>
              </a:spcBef>
              <a:buSzPct val="100000"/>
              <a:buFont typeface="Wingdings" pitchFamily="2" charset="2"/>
              <a:buChar char="§"/>
            </a:pPr>
            <a:r>
              <a:rPr lang="en-AU" altLang="en-US" dirty="0">
                <a:solidFill>
                  <a:prstClr val="black"/>
                </a:solidFill>
                <a:latin typeface="Arial" pitchFamily="34" charset="0"/>
              </a:rPr>
              <a:t> </a:t>
            </a:r>
            <a:r>
              <a:rPr lang="en-AU" altLang="en-US" sz="2000" dirty="0">
                <a:solidFill>
                  <a:prstClr val="black"/>
                </a:solidFill>
                <a:latin typeface="Arial" pitchFamily="34" charset="0"/>
              </a:rPr>
              <a:t>Liquefied Petroleum</a:t>
            </a:r>
          </a:p>
          <a:p>
            <a:pPr>
              <a:spcBef>
                <a:spcPct val="50000"/>
              </a:spcBef>
              <a:buSzPct val="100000"/>
              <a:buFont typeface="Wingdings" pitchFamily="2" charset="2"/>
              <a:buChar char="§"/>
            </a:pPr>
            <a:r>
              <a:rPr lang="en-AU" altLang="en-US" sz="2000" dirty="0">
                <a:solidFill>
                  <a:prstClr val="black"/>
                </a:solidFill>
                <a:latin typeface="Arial" pitchFamily="34" charset="0"/>
              </a:rPr>
              <a:t> Gas (LPG)</a:t>
            </a:r>
          </a:p>
          <a:p>
            <a:pPr>
              <a:spcBef>
                <a:spcPct val="50000"/>
              </a:spcBef>
              <a:buSzPct val="100000"/>
              <a:buFont typeface="Wingdings" pitchFamily="2" charset="2"/>
              <a:buChar char="§"/>
            </a:pPr>
            <a:r>
              <a:rPr lang="en-AU" altLang="en-US" sz="2000" dirty="0">
                <a:solidFill>
                  <a:prstClr val="black"/>
                </a:solidFill>
                <a:latin typeface="Arial" pitchFamily="34" charset="0"/>
              </a:rPr>
              <a:t> Methane</a:t>
            </a:r>
          </a:p>
          <a:p>
            <a:pPr>
              <a:spcBef>
                <a:spcPct val="50000"/>
              </a:spcBef>
              <a:buSzPct val="100000"/>
              <a:buFont typeface="Wingdings" pitchFamily="2" charset="2"/>
              <a:buChar char="§"/>
            </a:pPr>
            <a:r>
              <a:rPr lang="en-AU" altLang="en-US" sz="2000" dirty="0">
                <a:solidFill>
                  <a:prstClr val="black"/>
                </a:solidFill>
                <a:latin typeface="Arial" pitchFamily="34" charset="0"/>
              </a:rPr>
              <a:t> Propane</a:t>
            </a:r>
          </a:p>
        </p:txBody>
      </p:sp>
      <p:sp>
        <p:nvSpPr>
          <p:cNvPr id="7" name="Rectangle 6">
            <a:extLst>
              <a:ext uri="{FF2B5EF4-FFF2-40B4-BE49-F238E27FC236}">
                <a16:creationId xmlns:a16="http://schemas.microsoft.com/office/drawing/2014/main" id="{534F6FB2-E5BD-4E71-9EF6-0EF60206F101}"/>
              </a:ext>
            </a:extLst>
          </p:cNvPr>
          <p:cNvSpPr>
            <a:spLocks noChangeArrowheads="1"/>
          </p:cNvSpPr>
          <p:nvPr/>
        </p:nvSpPr>
        <p:spPr bwMode="auto">
          <a:xfrm>
            <a:off x="195308" y="1397977"/>
            <a:ext cx="4185279" cy="86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ctr" defTabSz="914400"/>
            <a:r>
              <a:rPr lang="en-US" altLang="en-US" sz="2800" b="1" dirty="0">
                <a:solidFill>
                  <a:srgbClr val="FF0000"/>
                </a:solidFill>
                <a:latin typeface="Arial" pitchFamily="34" charset="0"/>
                <a:cs typeface="Arial" pitchFamily="34" charset="0"/>
              </a:rPr>
              <a:t>Class C</a:t>
            </a:r>
          </a:p>
          <a:p>
            <a:pPr algn="ctr" defTabSz="914400"/>
            <a:r>
              <a:rPr lang="en-US" altLang="en-US" sz="2800" b="1" dirty="0">
                <a:solidFill>
                  <a:srgbClr val="FF0000"/>
                </a:solidFill>
                <a:latin typeface="Arial" pitchFamily="34" charset="0"/>
                <a:cs typeface="Arial" pitchFamily="34" charset="0"/>
              </a:rPr>
              <a:t>Flammable Gases</a:t>
            </a:r>
            <a:endParaRPr lang="en-AU" altLang="en-US" sz="2800" b="1" i="1" dirty="0">
              <a:solidFill>
                <a:srgbClr val="FF0000"/>
              </a:solidFill>
              <a:latin typeface="Arial" pitchFamily="34" charset="0"/>
              <a:cs typeface="Arial" pitchFamily="34" charset="0"/>
            </a:endParaRPr>
          </a:p>
        </p:txBody>
      </p:sp>
      <p:sp>
        <p:nvSpPr>
          <p:cNvPr id="8" name="Rectangle 6">
            <a:extLst>
              <a:ext uri="{FF2B5EF4-FFF2-40B4-BE49-F238E27FC236}">
                <a16:creationId xmlns:a16="http://schemas.microsoft.com/office/drawing/2014/main" id="{DD53B983-A09C-40FC-A6EA-A93DF2BE5E39}"/>
              </a:ext>
            </a:extLst>
          </p:cNvPr>
          <p:cNvSpPr>
            <a:spLocks noChangeArrowheads="1"/>
          </p:cNvSpPr>
          <p:nvPr/>
        </p:nvSpPr>
        <p:spPr bwMode="auto">
          <a:xfrm>
            <a:off x="4763415" y="1313441"/>
            <a:ext cx="4269072"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ctr" defTabSz="914400"/>
            <a:r>
              <a:rPr lang="en-US" altLang="en-US" sz="2800" b="1" dirty="0">
                <a:solidFill>
                  <a:srgbClr val="FF0000"/>
                </a:solidFill>
                <a:latin typeface="Arial" pitchFamily="34" charset="0"/>
                <a:cs typeface="Arial" pitchFamily="34" charset="0"/>
              </a:rPr>
              <a:t>Class D</a:t>
            </a:r>
          </a:p>
          <a:p>
            <a:pPr algn="ctr" defTabSz="914400"/>
            <a:r>
              <a:rPr lang="en-US" altLang="en-US" sz="2800" b="1" dirty="0">
                <a:solidFill>
                  <a:srgbClr val="FF0000"/>
                </a:solidFill>
                <a:latin typeface="Arial" pitchFamily="34" charset="0"/>
                <a:cs typeface="Arial" pitchFamily="34" charset="0"/>
              </a:rPr>
              <a:t>Combustible Metals</a:t>
            </a:r>
            <a:endParaRPr lang="en-AU" altLang="en-US" sz="2800" b="1" i="1" dirty="0">
              <a:solidFill>
                <a:srgbClr val="FF0000"/>
              </a:solidFill>
              <a:latin typeface="Arial" pitchFamily="34" charset="0"/>
              <a:cs typeface="Arial" pitchFamily="34" charset="0"/>
            </a:endParaRPr>
          </a:p>
        </p:txBody>
      </p:sp>
      <p:pic>
        <p:nvPicPr>
          <p:cNvPr id="9" name="Picture 9" descr="Class D">
            <a:extLst>
              <a:ext uri="{FF2B5EF4-FFF2-40B4-BE49-F238E27FC236}">
                <a16:creationId xmlns:a16="http://schemas.microsoft.com/office/drawing/2014/main" id="{421F598F-20E8-473F-9350-1D3F41DE4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614" y="2390313"/>
            <a:ext cx="1555983" cy="168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5ED06A64-333C-472A-A641-27CDF3998111}"/>
              </a:ext>
            </a:extLst>
          </p:cNvPr>
          <p:cNvSpPr txBox="1">
            <a:spLocks noChangeArrowheads="1"/>
          </p:cNvSpPr>
          <p:nvPr/>
        </p:nvSpPr>
        <p:spPr>
          <a:xfrm>
            <a:off x="4847207" y="4194682"/>
            <a:ext cx="4498804" cy="557559"/>
          </a:xfrm>
          <a:prstGeom prst="rect">
            <a:avLst/>
          </a:prstGeom>
        </p:spPr>
        <p:txBody>
          <a:bodyPr vert="horz" lIns="90488" tIns="44450" rIns="90488" bIns="4445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Combustible metals in solid, dust and powdered forms including:</a:t>
            </a:r>
          </a:p>
        </p:txBody>
      </p:sp>
      <p:sp>
        <p:nvSpPr>
          <p:cNvPr id="11" name="Rectangle 4">
            <a:extLst>
              <a:ext uri="{FF2B5EF4-FFF2-40B4-BE49-F238E27FC236}">
                <a16:creationId xmlns:a16="http://schemas.microsoft.com/office/drawing/2014/main" id="{7AB22C33-6713-4D90-B719-6DD6A4B015DE}"/>
              </a:ext>
            </a:extLst>
          </p:cNvPr>
          <p:cNvSpPr>
            <a:spLocks noChangeArrowheads="1"/>
          </p:cNvSpPr>
          <p:nvPr/>
        </p:nvSpPr>
        <p:spPr bwMode="auto">
          <a:xfrm>
            <a:off x="4986829" y="4803086"/>
            <a:ext cx="1905743"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Century Gothic" pitchFamily="34" charset="0"/>
              </a:defRPr>
            </a:lvl1pPr>
            <a:lvl2pPr marL="742950" indent="-285750" defTabSz="762000">
              <a:defRPr sz="2400">
                <a:solidFill>
                  <a:schemeClr val="tx1"/>
                </a:solidFill>
                <a:latin typeface="Century Gothic" pitchFamily="34" charset="0"/>
              </a:defRPr>
            </a:lvl2pPr>
            <a:lvl3pPr marL="1143000" indent="-228600" defTabSz="762000">
              <a:defRPr sz="2400">
                <a:solidFill>
                  <a:schemeClr val="tx1"/>
                </a:solidFill>
                <a:latin typeface="Century Gothic" pitchFamily="34" charset="0"/>
              </a:defRPr>
            </a:lvl3pPr>
            <a:lvl4pPr marL="1600200" indent="-228600" defTabSz="762000">
              <a:defRPr sz="2400">
                <a:solidFill>
                  <a:schemeClr val="tx1"/>
                </a:solidFill>
                <a:latin typeface="Century Gothic" pitchFamily="34" charset="0"/>
              </a:defRPr>
            </a:lvl4pPr>
            <a:lvl5pPr marL="2057400" indent="-228600" defTabSz="762000">
              <a:defRPr sz="2400">
                <a:solidFill>
                  <a:schemeClr val="tx1"/>
                </a:solidFill>
                <a:latin typeface="Century Gothic" pitchFamily="34" charset="0"/>
              </a:defRPr>
            </a:lvl5pPr>
            <a:lvl6pPr marL="2514600" indent="-228600" defTabSz="762000" eaLnBrk="0" fontAlgn="base" hangingPunct="0">
              <a:spcBef>
                <a:spcPct val="0"/>
              </a:spcBef>
              <a:spcAft>
                <a:spcPct val="0"/>
              </a:spcAft>
              <a:defRPr sz="2400">
                <a:solidFill>
                  <a:schemeClr val="tx1"/>
                </a:solidFill>
                <a:latin typeface="Century Gothic" pitchFamily="34" charset="0"/>
              </a:defRPr>
            </a:lvl6pPr>
            <a:lvl7pPr marL="2971800" indent="-228600" defTabSz="762000" eaLnBrk="0" fontAlgn="base" hangingPunct="0">
              <a:spcBef>
                <a:spcPct val="0"/>
              </a:spcBef>
              <a:spcAft>
                <a:spcPct val="0"/>
              </a:spcAft>
              <a:defRPr sz="2400">
                <a:solidFill>
                  <a:schemeClr val="tx1"/>
                </a:solidFill>
                <a:latin typeface="Century Gothic" pitchFamily="34" charset="0"/>
              </a:defRPr>
            </a:lvl7pPr>
            <a:lvl8pPr marL="3429000" indent="-228600" defTabSz="762000" eaLnBrk="0" fontAlgn="base" hangingPunct="0">
              <a:spcBef>
                <a:spcPct val="0"/>
              </a:spcBef>
              <a:spcAft>
                <a:spcPct val="0"/>
              </a:spcAft>
              <a:defRPr sz="2400">
                <a:solidFill>
                  <a:schemeClr val="tx1"/>
                </a:solidFill>
                <a:latin typeface="Century Gothic" pitchFamily="34" charset="0"/>
              </a:defRPr>
            </a:lvl8pPr>
            <a:lvl9pPr marL="3886200" indent="-228600" defTabSz="762000" eaLnBrk="0" fontAlgn="base" hangingPunct="0">
              <a:spcBef>
                <a:spcPct val="0"/>
              </a:spcBef>
              <a:spcAft>
                <a:spcPct val="0"/>
              </a:spcAft>
              <a:defRPr sz="2400">
                <a:solidFill>
                  <a:schemeClr val="tx1"/>
                </a:solidFill>
                <a:latin typeface="Century Gothic" pitchFamily="34" charset="0"/>
              </a:defRPr>
            </a:lvl9pPr>
          </a:lstStyle>
          <a:p>
            <a:pPr marL="0" marR="0" lvl="0" indent="0" defTabSz="762000" eaLnBrk="1" fontAlgn="auto" latinLnBrk="0" hangingPunct="1">
              <a:lnSpc>
                <a:spcPct val="100000"/>
              </a:lnSpc>
              <a:spcBef>
                <a:spcPct val="50000"/>
              </a:spcBef>
              <a:spcAft>
                <a:spcPts val="0"/>
              </a:spcAft>
              <a:buClrTx/>
              <a:buSzPct val="100000"/>
              <a:buFontTx/>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Aluminium</a:t>
            </a:r>
          </a:p>
          <a:p>
            <a:pPr marL="0" marR="0" lvl="0" indent="0" defTabSz="762000" eaLnBrk="1" fontAlgn="auto" latinLnBrk="0" hangingPunct="1">
              <a:lnSpc>
                <a:spcPct val="100000"/>
              </a:lnSpc>
              <a:spcBef>
                <a:spcPct val="50000"/>
              </a:spcBef>
              <a:spcAft>
                <a:spcPts val="0"/>
              </a:spcAft>
              <a:buClrTx/>
              <a:buSzPct val="100000"/>
              <a:buFontTx/>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 Lithium</a:t>
            </a:r>
          </a:p>
          <a:p>
            <a:pPr marL="0" marR="0" lvl="0" indent="0" defTabSz="762000" eaLnBrk="1" fontAlgn="auto" latinLnBrk="0" hangingPunct="1">
              <a:lnSpc>
                <a:spcPct val="100000"/>
              </a:lnSpc>
              <a:spcBef>
                <a:spcPct val="50000"/>
              </a:spcBef>
              <a:spcAft>
                <a:spcPts val="0"/>
              </a:spcAft>
              <a:buClrTx/>
              <a:buSzPct val="100000"/>
              <a:buFontTx/>
              <a:buChar char="•"/>
              <a:tabLst/>
              <a:defRPr/>
            </a:pPr>
            <a:r>
              <a:rPr kumimoji="0" lang="en-AU" altLang="en-US" sz="2000" b="0" i="0" u="none" strike="noStrike" kern="0" cap="none" spc="0" normalizeH="0" baseline="0" noProof="0" dirty="0">
                <a:ln>
                  <a:noFill/>
                </a:ln>
                <a:solidFill>
                  <a:prstClr val="black"/>
                </a:solidFill>
                <a:effectLst/>
                <a:uLnTx/>
                <a:uFillTx/>
                <a:latin typeface="Arial" pitchFamily="34" charset="0"/>
                <a:cs typeface="Arial" pitchFamily="34" charset="0"/>
              </a:rPr>
              <a:t> Magnesium</a:t>
            </a:r>
          </a:p>
        </p:txBody>
      </p:sp>
      <p:sp>
        <p:nvSpPr>
          <p:cNvPr id="12" name="Rectangle 5">
            <a:extLst>
              <a:ext uri="{FF2B5EF4-FFF2-40B4-BE49-F238E27FC236}">
                <a16:creationId xmlns:a16="http://schemas.microsoft.com/office/drawing/2014/main" id="{A9A7AD11-C71B-4E87-A390-C20AA82FD3ED}"/>
              </a:ext>
            </a:extLst>
          </p:cNvPr>
          <p:cNvSpPr>
            <a:spLocks noChangeArrowheads="1"/>
          </p:cNvSpPr>
          <p:nvPr/>
        </p:nvSpPr>
        <p:spPr bwMode="auto">
          <a:xfrm>
            <a:off x="7127197" y="4802434"/>
            <a:ext cx="1875155" cy="138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Century Gothic" pitchFamily="34" charset="0"/>
              </a:defRPr>
            </a:lvl1pPr>
            <a:lvl2pPr marL="742950" indent="-285750" defTabSz="762000">
              <a:defRPr sz="2400">
                <a:solidFill>
                  <a:schemeClr val="tx1"/>
                </a:solidFill>
                <a:latin typeface="Century Gothic" pitchFamily="34" charset="0"/>
              </a:defRPr>
            </a:lvl2pPr>
            <a:lvl3pPr marL="1143000" indent="-228600" defTabSz="762000">
              <a:defRPr sz="2400">
                <a:solidFill>
                  <a:schemeClr val="tx1"/>
                </a:solidFill>
                <a:latin typeface="Century Gothic" pitchFamily="34" charset="0"/>
              </a:defRPr>
            </a:lvl3pPr>
            <a:lvl4pPr marL="1600200" indent="-228600" defTabSz="762000">
              <a:defRPr sz="2400">
                <a:solidFill>
                  <a:schemeClr val="tx1"/>
                </a:solidFill>
                <a:latin typeface="Century Gothic" pitchFamily="34" charset="0"/>
              </a:defRPr>
            </a:lvl4pPr>
            <a:lvl5pPr marL="2057400" indent="-228600" defTabSz="762000">
              <a:defRPr sz="2400">
                <a:solidFill>
                  <a:schemeClr val="tx1"/>
                </a:solidFill>
                <a:latin typeface="Century Gothic" pitchFamily="34" charset="0"/>
              </a:defRPr>
            </a:lvl5pPr>
            <a:lvl6pPr marL="2514600" indent="-228600" defTabSz="762000" eaLnBrk="0" fontAlgn="base" hangingPunct="0">
              <a:spcBef>
                <a:spcPct val="0"/>
              </a:spcBef>
              <a:spcAft>
                <a:spcPct val="0"/>
              </a:spcAft>
              <a:defRPr sz="2400">
                <a:solidFill>
                  <a:schemeClr val="tx1"/>
                </a:solidFill>
                <a:latin typeface="Century Gothic" pitchFamily="34" charset="0"/>
              </a:defRPr>
            </a:lvl6pPr>
            <a:lvl7pPr marL="2971800" indent="-228600" defTabSz="762000" eaLnBrk="0" fontAlgn="base" hangingPunct="0">
              <a:spcBef>
                <a:spcPct val="0"/>
              </a:spcBef>
              <a:spcAft>
                <a:spcPct val="0"/>
              </a:spcAft>
              <a:defRPr sz="2400">
                <a:solidFill>
                  <a:schemeClr val="tx1"/>
                </a:solidFill>
                <a:latin typeface="Century Gothic" pitchFamily="34" charset="0"/>
              </a:defRPr>
            </a:lvl7pPr>
            <a:lvl8pPr marL="3429000" indent="-228600" defTabSz="762000" eaLnBrk="0" fontAlgn="base" hangingPunct="0">
              <a:spcBef>
                <a:spcPct val="0"/>
              </a:spcBef>
              <a:spcAft>
                <a:spcPct val="0"/>
              </a:spcAft>
              <a:defRPr sz="2400">
                <a:solidFill>
                  <a:schemeClr val="tx1"/>
                </a:solidFill>
                <a:latin typeface="Century Gothic" pitchFamily="34" charset="0"/>
              </a:defRPr>
            </a:lvl8pPr>
            <a:lvl9pPr marL="3886200" indent="-228600" defTabSz="762000" eaLnBrk="0" fontAlgn="base" hangingPunct="0">
              <a:spcBef>
                <a:spcPct val="0"/>
              </a:spcBef>
              <a:spcAft>
                <a:spcPct val="0"/>
              </a:spcAft>
              <a:defRPr sz="2400">
                <a:solidFill>
                  <a:schemeClr val="tx1"/>
                </a:solidFill>
                <a:latin typeface="Century Gothic" pitchFamily="34" charset="0"/>
              </a:defRPr>
            </a:lvl9pPr>
          </a:lstStyle>
          <a:p>
            <a:pPr>
              <a:spcBef>
                <a:spcPct val="50000"/>
              </a:spcBef>
              <a:buSzPct val="100000"/>
              <a:buFont typeface="Arial" pitchFamily="34" charset="0"/>
              <a:buChar char="•"/>
            </a:pPr>
            <a:r>
              <a:rPr lang="en-AU" altLang="en-US" dirty="0">
                <a:solidFill>
                  <a:prstClr val="black"/>
                </a:solidFill>
                <a:latin typeface="Arial" pitchFamily="34" charset="0"/>
                <a:cs typeface="Arial" pitchFamily="34" charset="0"/>
              </a:rPr>
              <a:t> </a:t>
            </a:r>
            <a:r>
              <a:rPr lang="en-AU" altLang="en-US" sz="2000" dirty="0">
                <a:solidFill>
                  <a:prstClr val="black"/>
                </a:solidFill>
                <a:latin typeface="Arial" pitchFamily="34" charset="0"/>
                <a:cs typeface="Arial" pitchFamily="34" charset="0"/>
              </a:rPr>
              <a:t>Metal </a:t>
            </a:r>
            <a:r>
              <a:rPr lang="en-AU" altLang="en-US" sz="2000" dirty="0" err="1">
                <a:solidFill>
                  <a:prstClr val="black"/>
                </a:solidFill>
                <a:latin typeface="Arial" pitchFamily="34" charset="0"/>
                <a:cs typeface="Arial" pitchFamily="34" charset="0"/>
              </a:rPr>
              <a:t>Swarfs</a:t>
            </a:r>
            <a:endParaRPr lang="en-AU" altLang="en-US" sz="2000" dirty="0">
              <a:solidFill>
                <a:prstClr val="black"/>
              </a:solidFill>
              <a:latin typeface="Arial" pitchFamily="34" charset="0"/>
              <a:cs typeface="Arial" pitchFamily="34" charset="0"/>
            </a:endParaRPr>
          </a:p>
          <a:p>
            <a:pPr>
              <a:spcBef>
                <a:spcPct val="50000"/>
              </a:spcBef>
              <a:buSzPct val="100000"/>
              <a:buFont typeface="Arial" pitchFamily="34" charset="0"/>
              <a:buChar char="•"/>
            </a:pPr>
            <a:r>
              <a:rPr lang="en-AU" altLang="en-US" sz="2000" dirty="0">
                <a:solidFill>
                  <a:prstClr val="black"/>
                </a:solidFill>
                <a:latin typeface="Arial" pitchFamily="34" charset="0"/>
                <a:cs typeface="Arial" pitchFamily="34" charset="0"/>
              </a:rPr>
              <a:t> Titanium</a:t>
            </a:r>
          </a:p>
          <a:p>
            <a:pPr>
              <a:spcBef>
                <a:spcPct val="50000"/>
              </a:spcBef>
              <a:buSzPct val="100000"/>
              <a:buFont typeface="Arial" pitchFamily="34" charset="0"/>
              <a:buChar char="•"/>
            </a:pPr>
            <a:r>
              <a:rPr lang="en-AU" altLang="en-US" sz="2000" dirty="0">
                <a:solidFill>
                  <a:prstClr val="black"/>
                </a:solidFill>
                <a:latin typeface="Arial" pitchFamily="34" charset="0"/>
                <a:cs typeface="Arial" pitchFamily="34" charset="0"/>
              </a:rPr>
              <a:t>Metal Filings</a:t>
            </a:r>
          </a:p>
        </p:txBody>
      </p:sp>
    </p:spTree>
    <p:extLst>
      <p:ext uri="{BB962C8B-B14F-4D97-AF65-F5344CB8AC3E}">
        <p14:creationId xmlns:p14="http://schemas.microsoft.com/office/powerpoint/2010/main" val="1914707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19A9-69EC-4C25-9B33-1F6AF4E6D4C9}"/>
              </a:ext>
            </a:extLst>
          </p:cNvPr>
          <p:cNvSpPr>
            <a:spLocks noGrp="1"/>
          </p:cNvSpPr>
          <p:nvPr>
            <p:ph type="title"/>
          </p:nvPr>
        </p:nvSpPr>
        <p:spPr>
          <a:xfrm>
            <a:off x="429208" y="365126"/>
            <a:ext cx="8086142" cy="754547"/>
          </a:xfrm>
        </p:spPr>
        <p:txBody>
          <a:bodyPr/>
          <a:lstStyle/>
          <a:p>
            <a:r>
              <a:rPr lang="en-AU" b="1" dirty="0">
                <a:solidFill>
                  <a:srgbClr val="FFC000"/>
                </a:solidFill>
                <a:latin typeface="Arial" panose="020B0604020202020204" pitchFamily="34" charset="0"/>
                <a:cs typeface="Arial" panose="020B0604020202020204" pitchFamily="34" charset="0"/>
              </a:rPr>
              <a:t>Basic Fire</a:t>
            </a:r>
          </a:p>
        </p:txBody>
      </p:sp>
      <p:sp>
        <p:nvSpPr>
          <p:cNvPr id="4" name="Rectangle 3">
            <a:extLst>
              <a:ext uri="{FF2B5EF4-FFF2-40B4-BE49-F238E27FC236}">
                <a16:creationId xmlns:a16="http://schemas.microsoft.com/office/drawing/2014/main" id="{1CEB49A5-9953-4443-9D64-6DEB35C684B7}"/>
              </a:ext>
            </a:extLst>
          </p:cNvPr>
          <p:cNvSpPr txBox="1">
            <a:spLocks noChangeArrowheads="1"/>
          </p:cNvSpPr>
          <p:nvPr/>
        </p:nvSpPr>
        <p:spPr>
          <a:xfrm>
            <a:off x="118621" y="1946790"/>
            <a:ext cx="8707315" cy="2466589"/>
          </a:xfrm>
          <a:prstGeom prst="rect">
            <a:avLst/>
          </a:prstGeom>
        </p:spPr>
        <p:txBody>
          <a:bodyPr vert="horz" lIns="90488" tIns="44450" rIns="90488"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3200" b="0" i="0" u="none" strike="noStrike" kern="1200" cap="none" spc="0" normalizeH="0" baseline="0" noProof="0" dirty="0">
                <a:ln>
                  <a:noFill/>
                </a:ln>
                <a:solidFill>
                  <a:sysClr val="windowText" lastClr="000000"/>
                </a:solidFill>
                <a:effectLst/>
                <a:uLnTx/>
                <a:uFillTx/>
                <a:latin typeface="Century Gothic" pitchFamily="34" charset="0"/>
                <a:ea typeface="+mn-ea"/>
                <a:cs typeface="Arial" panose="020B0604020202020204" pitchFamily="34" charset="0"/>
              </a:rPr>
              <a:t> F</a:t>
            </a: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ires which involve some form of electrical energy.</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If you isolate / disconnect the power to this type of fire, it becomes one of the four earlier types of fire and should be treated accordingly </a:t>
            </a:r>
          </a:p>
        </p:txBody>
      </p:sp>
      <p:pic>
        <p:nvPicPr>
          <p:cNvPr id="5" name="Picture 11" descr="E_100">
            <a:extLst>
              <a:ext uri="{FF2B5EF4-FFF2-40B4-BE49-F238E27FC236}">
                <a16:creationId xmlns:a16="http://schemas.microsoft.com/office/drawing/2014/main" id="{BDF21CE1-D7DE-4719-8807-C6EB39367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159" y="3985164"/>
            <a:ext cx="2160240" cy="23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68E94386-D724-4EC5-BE83-13442B96BD98}"/>
              </a:ext>
            </a:extLst>
          </p:cNvPr>
          <p:cNvSpPr>
            <a:spLocks noChangeArrowheads="1"/>
          </p:cNvSpPr>
          <p:nvPr/>
        </p:nvSpPr>
        <p:spPr bwMode="auto">
          <a:xfrm>
            <a:off x="218342" y="1119673"/>
            <a:ext cx="870731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ctr" defTabSz="914400"/>
            <a:r>
              <a:rPr lang="en-US" altLang="en-US" sz="3200" b="1" dirty="0">
                <a:solidFill>
                  <a:srgbClr val="FF0000"/>
                </a:solidFill>
                <a:latin typeface="Arial" pitchFamily="34" charset="0"/>
                <a:cs typeface="Arial" pitchFamily="34" charset="0"/>
              </a:rPr>
              <a:t>Class E - Electrical Fires</a:t>
            </a:r>
            <a:endParaRPr lang="en-AU" altLang="en-US" sz="3200" b="1"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78917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2C77-999C-4C75-AF0B-D684572FF6CB}"/>
              </a:ext>
            </a:extLst>
          </p:cNvPr>
          <p:cNvSpPr>
            <a:spLocks noGrp="1"/>
          </p:cNvSpPr>
          <p:nvPr>
            <p:ph type="title"/>
          </p:nvPr>
        </p:nvSpPr>
        <p:spPr>
          <a:xfrm>
            <a:off x="628650" y="365126"/>
            <a:ext cx="7886700" cy="745217"/>
          </a:xfrm>
        </p:spPr>
        <p:txBody>
          <a:bodyPr/>
          <a:lstStyle/>
          <a:p>
            <a:r>
              <a:rPr lang="en-AU" b="1" dirty="0">
                <a:solidFill>
                  <a:srgbClr val="FFC000"/>
                </a:solidFill>
                <a:latin typeface="Arial" panose="020B0604020202020204" pitchFamily="34" charset="0"/>
                <a:cs typeface="Arial" panose="020B0604020202020204" pitchFamily="34" charset="0"/>
              </a:rPr>
              <a:t>Basic Fire</a:t>
            </a:r>
          </a:p>
        </p:txBody>
      </p:sp>
      <p:sp>
        <p:nvSpPr>
          <p:cNvPr id="4" name="Rectangle 3">
            <a:extLst>
              <a:ext uri="{FF2B5EF4-FFF2-40B4-BE49-F238E27FC236}">
                <a16:creationId xmlns:a16="http://schemas.microsoft.com/office/drawing/2014/main" id="{AD6F7E2A-949D-4164-9B9B-D4BFF5FD3DBD}"/>
              </a:ext>
            </a:extLst>
          </p:cNvPr>
          <p:cNvSpPr txBox="1">
            <a:spLocks noChangeArrowheads="1"/>
          </p:cNvSpPr>
          <p:nvPr/>
        </p:nvSpPr>
        <p:spPr>
          <a:xfrm>
            <a:off x="498231" y="1268414"/>
            <a:ext cx="8376138" cy="579048"/>
          </a:xfrm>
          <a:prstGeom prst="rect">
            <a:avLst/>
          </a:prstGeom>
        </p:spPr>
        <p:txBody>
          <a:bodyPr vert="horz" lIns="90488" tIns="44450" rIns="90488"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Fires involving cooking oil, grease or fat.</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5" name="Picture 3">
            <a:extLst>
              <a:ext uri="{FF2B5EF4-FFF2-40B4-BE49-F238E27FC236}">
                <a16:creationId xmlns:a16="http://schemas.microsoft.com/office/drawing/2014/main" id="{AE7325A8-00DC-404C-81AA-418DB7D1C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13"/>
          <a:stretch/>
        </p:blipFill>
        <p:spPr bwMode="auto">
          <a:xfrm>
            <a:off x="628650" y="2005533"/>
            <a:ext cx="3737560" cy="406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 name="Picture 2">
            <a:extLst>
              <a:ext uri="{FF2B5EF4-FFF2-40B4-BE49-F238E27FC236}">
                <a16:creationId xmlns:a16="http://schemas.microsoft.com/office/drawing/2014/main" id="{7A152D62-C2AD-4B53-B00B-6B1DA6252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335" y="2932007"/>
            <a:ext cx="2273081" cy="2421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619891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25E1-E619-457B-A02A-E999095D5554}"/>
              </a:ext>
            </a:extLst>
          </p:cNvPr>
          <p:cNvSpPr>
            <a:spLocks noGrp="1"/>
          </p:cNvSpPr>
          <p:nvPr>
            <p:ph type="title"/>
          </p:nvPr>
        </p:nvSpPr>
        <p:spPr>
          <a:xfrm>
            <a:off x="410547" y="365126"/>
            <a:ext cx="8104803" cy="754547"/>
          </a:xfrm>
        </p:spPr>
        <p:txBody>
          <a:bodyPr/>
          <a:lstStyle/>
          <a:p>
            <a:r>
              <a:rPr lang="en-AU" b="1" dirty="0">
                <a:solidFill>
                  <a:srgbClr val="FFC000"/>
                </a:solidFill>
                <a:latin typeface="Arial" panose="020B0604020202020204" pitchFamily="34" charset="0"/>
                <a:cs typeface="Arial" panose="020B0604020202020204" pitchFamily="34" charset="0"/>
              </a:rPr>
              <a:t>Extinguisher Colours</a:t>
            </a:r>
          </a:p>
        </p:txBody>
      </p:sp>
      <p:pic>
        <p:nvPicPr>
          <p:cNvPr id="4" name="Picture 7" descr="Select an Extinguisher">
            <a:extLst>
              <a:ext uri="{FF2B5EF4-FFF2-40B4-BE49-F238E27FC236}">
                <a16:creationId xmlns:a16="http://schemas.microsoft.com/office/drawing/2014/main" id="{E404C4C3-0900-4717-BBD8-F1EC7B6CAD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195"/>
          <a:stretch/>
        </p:blipFill>
        <p:spPr bwMode="auto">
          <a:xfrm>
            <a:off x="1129004" y="1511558"/>
            <a:ext cx="7110872" cy="472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761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CEF4-B7BE-4D28-AAFD-5A8C3DC0BACD}"/>
              </a:ext>
            </a:extLst>
          </p:cNvPr>
          <p:cNvSpPr>
            <a:spLocks noGrp="1"/>
          </p:cNvSpPr>
          <p:nvPr>
            <p:ph type="title"/>
          </p:nvPr>
        </p:nvSpPr>
        <p:spPr>
          <a:xfrm>
            <a:off x="419878" y="365127"/>
            <a:ext cx="8095472" cy="763878"/>
          </a:xfrm>
        </p:spPr>
        <p:txBody>
          <a:bodyPr/>
          <a:lstStyle/>
          <a:p>
            <a:r>
              <a:rPr lang="en-AU" b="1" dirty="0">
                <a:solidFill>
                  <a:srgbClr val="FFC000"/>
                </a:solidFill>
                <a:latin typeface="Arial" panose="020B0604020202020204" pitchFamily="34" charset="0"/>
                <a:cs typeface="Arial" panose="020B0604020202020204" pitchFamily="34" charset="0"/>
              </a:rPr>
              <a:t>Portable Fire Extinguishers</a:t>
            </a:r>
          </a:p>
        </p:txBody>
      </p:sp>
      <p:pic>
        <p:nvPicPr>
          <p:cNvPr id="4" name="Picture 131">
            <a:extLst>
              <a:ext uri="{FF2B5EF4-FFF2-40B4-BE49-F238E27FC236}">
                <a16:creationId xmlns:a16="http://schemas.microsoft.com/office/drawing/2014/main" id="{B14A5092-E483-49AA-A29E-2973ACF8F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005"/>
            <a:ext cx="1436914" cy="522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130">
            <a:extLst>
              <a:ext uri="{FF2B5EF4-FFF2-40B4-BE49-F238E27FC236}">
                <a16:creationId xmlns:a16="http://schemas.microsoft.com/office/drawing/2014/main" id="{2A02DCB6-4EEC-4306-84A7-F7CD30EB8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227" y="1129004"/>
            <a:ext cx="1347596" cy="522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 Box 133">
            <a:extLst>
              <a:ext uri="{FF2B5EF4-FFF2-40B4-BE49-F238E27FC236}">
                <a16:creationId xmlns:a16="http://schemas.microsoft.com/office/drawing/2014/main" id="{4B378E03-3901-4DBD-8308-6D2C36759E42}"/>
              </a:ext>
            </a:extLst>
          </p:cNvPr>
          <p:cNvSpPr txBox="1">
            <a:spLocks noChangeArrowheads="1"/>
          </p:cNvSpPr>
          <p:nvPr/>
        </p:nvSpPr>
        <p:spPr bwMode="auto">
          <a:xfrm>
            <a:off x="1436914" y="2710523"/>
            <a:ext cx="264754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Century Gothic" pitchFamily="34" charset="0"/>
              </a:rPr>
              <a:t>9.1 Lt. WATER Extinguisher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1"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Discharge Time: 80sec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Effective Range: 6m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Suitable for: Class A Fires</a:t>
            </a:r>
            <a:endParaRPr kumimoji="0" lang="en-AU" altLang="en-US" sz="1600" b="0" i="0" u="none" strike="noStrike" kern="0" cap="none" spc="0" normalizeH="0" baseline="0" noProof="0" dirty="0">
              <a:ln>
                <a:noFill/>
              </a:ln>
              <a:solidFill>
                <a:prstClr val="black"/>
              </a:solidFill>
              <a:effectLst/>
              <a:uLnTx/>
              <a:uFillTx/>
              <a:latin typeface="Century Gothic" pitchFamily="34" charset="0"/>
            </a:endParaRPr>
          </a:p>
        </p:txBody>
      </p:sp>
      <p:sp>
        <p:nvSpPr>
          <p:cNvPr id="7" name="Text Box 134">
            <a:extLst>
              <a:ext uri="{FF2B5EF4-FFF2-40B4-BE49-F238E27FC236}">
                <a16:creationId xmlns:a16="http://schemas.microsoft.com/office/drawing/2014/main" id="{60C01CC4-6D07-4555-A1AE-A28EF6973C67}"/>
              </a:ext>
            </a:extLst>
          </p:cNvPr>
          <p:cNvSpPr txBox="1">
            <a:spLocks noChangeArrowheads="1"/>
          </p:cNvSpPr>
          <p:nvPr/>
        </p:nvSpPr>
        <p:spPr bwMode="auto">
          <a:xfrm>
            <a:off x="4637942" y="2133600"/>
            <a:ext cx="256588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Century Gothic" pitchFamily="34" charset="0"/>
              </a:rPr>
              <a:t>9.1 Lt. FOAM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Century Gothic" pitchFamily="34" charset="0"/>
              </a:rPr>
              <a:t>Extinguisher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1"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1" u="none" strike="noStrike" kern="0" cap="none" spc="0" normalizeH="0" baseline="0" noProof="0" dirty="0">
                <a:ln>
                  <a:noFill/>
                </a:ln>
                <a:solidFill>
                  <a:prstClr val="black"/>
                </a:solidFill>
                <a:effectLst/>
                <a:uLnTx/>
                <a:uFillTx/>
                <a:latin typeface="Century Gothic" pitchFamily="34" charset="0"/>
              </a:rPr>
              <a:t>Solution of AFFF Foam &amp; Water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1" i="1"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Discharge Time: 50sec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Effective Range: 4.5m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Suitable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Class A &amp; B Fires</a:t>
            </a:r>
            <a:endParaRPr kumimoji="0" lang="en-AU" altLang="en-US" sz="1600" b="0" i="0" u="none" strike="noStrike" kern="0" cap="none" spc="0" normalizeH="0" baseline="0" noProof="0" dirty="0">
              <a:ln>
                <a:noFill/>
              </a:ln>
              <a:solidFill>
                <a:prstClr val="black"/>
              </a:solidFill>
              <a:effectLst/>
              <a:uLnTx/>
              <a:uFillTx/>
              <a:latin typeface="Century Gothic" pitchFamily="34" charset="0"/>
            </a:endParaRPr>
          </a:p>
        </p:txBody>
      </p:sp>
    </p:spTree>
    <p:extLst>
      <p:ext uri="{BB962C8B-B14F-4D97-AF65-F5344CB8AC3E}">
        <p14:creationId xmlns:p14="http://schemas.microsoft.com/office/powerpoint/2010/main" val="4107719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67D5-2B83-4775-82D4-68A931309432}"/>
              </a:ext>
            </a:extLst>
          </p:cNvPr>
          <p:cNvSpPr>
            <a:spLocks noGrp="1"/>
          </p:cNvSpPr>
          <p:nvPr>
            <p:ph type="title"/>
          </p:nvPr>
        </p:nvSpPr>
        <p:spPr>
          <a:xfrm>
            <a:off x="628650" y="365126"/>
            <a:ext cx="7886700" cy="717225"/>
          </a:xfrm>
        </p:spPr>
        <p:txBody>
          <a:bodyPr/>
          <a:lstStyle/>
          <a:p>
            <a:r>
              <a:rPr lang="en-AU" b="1" dirty="0">
                <a:solidFill>
                  <a:srgbClr val="FFC000"/>
                </a:solidFill>
                <a:latin typeface="Arial" panose="020B0604020202020204" pitchFamily="34" charset="0"/>
                <a:cs typeface="Arial" panose="020B0604020202020204" pitchFamily="34" charset="0"/>
              </a:rPr>
              <a:t>Portable Fire Extinguishers</a:t>
            </a:r>
          </a:p>
        </p:txBody>
      </p:sp>
      <p:pic>
        <p:nvPicPr>
          <p:cNvPr id="4" name="Picture 4">
            <a:extLst>
              <a:ext uri="{FF2B5EF4-FFF2-40B4-BE49-F238E27FC236}">
                <a16:creationId xmlns:a16="http://schemas.microsoft.com/office/drawing/2014/main" id="{BC3D71C9-165F-42D8-85AD-44BD7D13A0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30"/>
          <a:stretch/>
        </p:blipFill>
        <p:spPr bwMode="auto">
          <a:xfrm>
            <a:off x="0" y="1082351"/>
            <a:ext cx="1569581" cy="515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6">
            <a:extLst>
              <a:ext uri="{FF2B5EF4-FFF2-40B4-BE49-F238E27FC236}">
                <a16:creationId xmlns:a16="http://schemas.microsoft.com/office/drawing/2014/main" id="{47D756B3-652C-453D-89F0-7CAD3A350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4417" y="1193436"/>
            <a:ext cx="1569582" cy="506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 Box 5">
            <a:extLst>
              <a:ext uri="{FF2B5EF4-FFF2-40B4-BE49-F238E27FC236}">
                <a16:creationId xmlns:a16="http://schemas.microsoft.com/office/drawing/2014/main" id="{32DBC0A5-F669-47F6-B523-8BFB28EE919F}"/>
              </a:ext>
            </a:extLst>
          </p:cNvPr>
          <p:cNvSpPr txBox="1">
            <a:spLocks noChangeArrowheads="1"/>
          </p:cNvSpPr>
          <p:nvPr/>
        </p:nvSpPr>
        <p:spPr bwMode="auto">
          <a:xfrm>
            <a:off x="2101746" y="2133599"/>
            <a:ext cx="209403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Century Gothic" pitchFamily="34" charset="0"/>
              </a:rPr>
              <a:t>5.0 Kg CO</a:t>
            </a:r>
            <a:r>
              <a:rPr kumimoji="0" lang="en-US" altLang="en-US" sz="1600" b="1" i="0" u="none" strike="noStrike" kern="0" cap="none" spc="0" normalizeH="0" baseline="-25000" noProof="0" dirty="0">
                <a:ln>
                  <a:noFill/>
                </a:ln>
                <a:solidFill>
                  <a:prstClr val="black"/>
                </a:solidFill>
                <a:effectLst/>
                <a:uLnTx/>
                <a:uFillTx/>
                <a:latin typeface="Century Gothic" pitchFamily="34" charset="0"/>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Century Gothic" pitchFamily="34" charset="0"/>
              </a:rPr>
              <a:t> Extinguisher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1"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Discharge Time: 29sec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Effective Range: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1-2m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Suitable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Class E fires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altLang="en-US" sz="1600" b="0" i="0" u="none" strike="noStrike" kern="0" cap="none" spc="0" normalizeH="0" baseline="0" noProof="0" dirty="0">
              <a:ln>
                <a:noFill/>
              </a:ln>
              <a:solidFill>
                <a:prstClr val="black"/>
              </a:solidFill>
              <a:effectLst/>
              <a:uLnTx/>
              <a:uFillTx/>
              <a:latin typeface="Century Gothic" pitchFamily="34" charset="0"/>
            </a:endParaRPr>
          </a:p>
        </p:txBody>
      </p:sp>
      <p:sp>
        <p:nvSpPr>
          <p:cNvPr id="7" name="Text Box 7">
            <a:extLst>
              <a:ext uri="{FF2B5EF4-FFF2-40B4-BE49-F238E27FC236}">
                <a16:creationId xmlns:a16="http://schemas.microsoft.com/office/drawing/2014/main" id="{507BA635-7F0C-4063-A116-1C70E83B38C8}"/>
              </a:ext>
            </a:extLst>
          </p:cNvPr>
          <p:cNvSpPr txBox="1">
            <a:spLocks noChangeArrowheads="1"/>
          </p:cNvSpPr>
          <p:nvPr/>
        </p:nvSpPr>
        <p:spPr bwMode="auto">
          <a:xfrm>
            <a:off x="4981361" y="1700808"/>
            <a:ext cx="203102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Century Gothic" pitchFamily="34" charset="0"/>
              </a:rPr>
              <a:t>9.0 Kg Dry Powder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Century Gothic" pitchFamily="34" charset="0"/>
              </a:rPr>
              <a:t> Extinguisher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1"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Discharge Time: 26sec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Effective Range: 5m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Century Gothic" pitchFamily="34" charset="0"/>
              </a:rPr>
              <a:t>*ABE suitable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Century Gothic" pitchFamily="34" charset="0"/>
              </a:rPr>
              <a:t>Class A B C &amp; E fires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Century Gothic" pitchFamily="34" charset="0"/>
              </a:rPr>
              <a:t>(*used at BY)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BE suitable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entury Gothic" pitchFamily="34" charset="0"/>
              </a:rPr>
              <a:t>Class B C E &amp; F fires</a:t>
            </a:r>
            <a:endParaRPr kumimoji="0" lang="en-AU" altLang="en-US" sz="1600" b="0" i="0" u="none" strike="noStrike" kern="0" cap="none" spc="0" normalizeH="0" baseline="0" noProof="0" dirty="0">
              <a:ln>
                <a:noFill/>
              </a:ln>
              <a:solidFill>
                <a:prstClr val="black"/>
              </a:solidFill>
              <a:effectLst/>
              <a:uLnTx/>
              <a:uFillTx/>
              <a:latin typeface="Century Gothic" pitchFamily="34" charset="0"/>
            </a:endParaRPr>
          </a:p>
        </p:txBody>
      </p:sp>
    </p:spTree>
    <p:extLst>
      <p:ext uri="{BB962C8B-B14F-4D97-AF65-F5344CB8AC3E}">
        <p14:creationId xmlns:p14="http://schemas.microsoft.com/office/powerpoint/2010/main" val="37208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E7E2-A1A5-4A74-ADF0-A461E3760514}"/>
              </a:ext>
            </a:extLst>
          </p:cNvPr>
          <p:cNvSpPr>
            <a:spLocks noGrp="1"/>
          </p:cNvSpPr>
          <p:nvPr>
            <p:ph type="title"/>
          </p:nvPr>
        </p:nvSpPr>
        <p:spPr>
          <a:xfrm>
            <a:off x="628650" y="365127"/>
            <a:ext cx="7886700" cy="726556"/>
          </a:xfrm>
        </p:spPr>
        <p:txBody>
          <a:bodyPr/>
          <a:lstStyle/>
          <a:p>
            <a:r>
              <a:rPr lang="en-AU" b="1" dirty="0">
                <a:solidFill>
                  <a:srgbClr val="FFC000"/>
                </a:solidFill>
                <a:latin typeface="Arial" panose="020B0604020202020204" pitchFamily="34" charset="0"/>
                <a:cs typeface="Arial" panose="020B0604020202020204" pitchFamily="34" charset="0"/>
              </a:rPr>
              <a:t>Portable Fire Extinguishers</a:t>
            </a:r>
          </a:p>
        </p:txBody>
      </p:sp>
      <p:sp>
        <p:nvSpPr>
          <p:cNvPr id="4" name="Rectangle 6">
            <a:extLst>
              <a:ext uri="{FF2B5EF4-FFF2-40B4-BE49-F238E27FC236}">
                <a16:creationId xmlns:a16="http://schemas.microsoft.com/office/drawing/2014/main" id="{85508149-D171-4EBD-BC60-A3BAA9A8C547}"/>
              </a:ext>
            </a:extLst>
          </p:cNvPr>
          <p:cNvSpPr>
            <a:spLocks noChangeArrowheads="1"/>
          </p:cNvSpPr>
          <p:nvPr/>
        </p:nvSpPr>
        <p:spPr bwMode="auto">
          <a:xfrm>
            <a:off x="107504" y="1268414"/>
            <a:ext cx="2505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defTabSz="914400"/>
            <a:r>
              <a:rPr lang="en-US" altLang="en-US" sz="2800" b="1" u="sng" dirty="0">
                <a:solidFill>
                  <a:srgbClr val="AD6900"/>
                </a:solidFill>
                <a:latin typeface="Arial" pitchFamily="34" charset="0"/>
                <a:cs typeface="Arial" pitchFamily="34" charset="0"/>
              </a:rPr>
              <a:t>Advantages</a:t>
            </a:r>
            <a:endParaRPr lang="en-AU" altLang="en-US" sz="2800" b="1" u="sng" dirty="0">
              <a:solidFill>
                <a:srgbClr val="AD6900"/>
              </a:solidFill>
              <a:latin typeface="Arial" pitchFamily="34" charset="0"/>
              <a:cs typeface="Arial" pitchFamily="34" charset="0"/>
            </a:endParaRPr>
          </a:p>
        </p:txBody>
      </p:sp>
      <p:sp>
        <p:nvSpPr>
          <p:cNvPr id="5" name="Rectangle 3">
            <a:extLst>
              <a:ext uri="{FF2B5EF4-FFF2-40B4-BE49-F238E27FC236}">
                <a16:creationId xmlns:a16="http://schemas.microsoft.com/office/drawing/2014/main" id="{1B92D294-ECE6-4F03-92C7-BB733AA7704C}"/>
              </a:ext>
            </a:extLst>
          </p:cNvPr>
          <p:cNvSpPr txBox="1">
            <a:spLocks noChangeArrowheads="1"/>
          </p:cNvSpPr>
          <p:nvPr/>
        </p:nvSpPr>
        <p:spPr>
          <a:xfrm>
            <a:off x="2844312" y="1268414"/>
            <a:ext cx="6115050" cy="2305210"/>
          </a:xfrm>
          <a:prstGeom prst="rect">
            <a:avLst/>
          </a:prstGeom>
        </p:spPr>
        <p:txBody>
          <a:bodyPr vert="horz" lIns="90488" tIns="44450" rIns="90488" bIns="4445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36575" marR="0" lvl="0" indent="-427038"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Quick to action</a:t>
            </a:r>
          </a:p>
          <a:p>
            <a:pPr marL="536575" marR="0" lvl="0" indent="-427038"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Easy to carry</a:t>
            </a:r>
          </a:p>
          <a:p>
            <a:pPr marL="536575" marR="0" lvl="0" indent="-427038"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 person operation</a:t>
            </a:r>
          </a:p>
          <a:p>
            <a:pPr marL="536575" marR="0" lvl="0" indent="-427038"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Generally located close to the hazard</a:t>
            </a:r>
          </a:p>
        </p:txBody>
      </p:sp>
      <p:sp>
        <p:nvSpPr>
          <p:cNvPr id="6" name="Rectangle 7">
            <a:extLst>
              <a:ext uri="{FF2B5EF4-FFF2-40B4-BE49-F238E27FC236}">
                <a16:creationId xmlns:a16="http://schemas.microsoft.com/office/drawing/2014/main" id="{5090AA6A-03F5-4120-97E0-523AAE260847}"/>
              </a:ext>
            </a:extLst>
          </p:cNvPr>
          <p:cNvSpPr>
            <a:spLocks noChangeArrowheads="1"/>
          </p:cNvSpPr>
          <p:nvPr/>
        </p:nvSpPr>
        <p:spPr bwMode="auto">
          <a:xfrm>
            <a:off x="1" y="4076700"/>
            <a:ext cx="2982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defTabSz="914400"/>
            <a:r>
              <a:rPr lang="en-US" altLang="en-US" sz="2800" b="1" u="sng" dirty="0">
                <a:solidFill>
                  <a:srgbClr val="AD6900"/>
                </a:solidFill>
                <a:latin typeface="Arial" pitchFamily="34" charset="0"/>
                <a:cs typeface="Arial" pitchFamily="34" charset="0"/>
              </a:rPr>
              <a:t>Disadvantages</a:t>
            </a:r>
            <a:endParaRPr lang="en-AU" altLang="en-US" sz="2800" b="1" u="sng" dirty="0">
              <a:solidFill>
                <a:srgbClr val="AD6900"/>
              </a:solidFill>
              <a:latin typeface="Arial" pitchFamily="34" charset="0"/>
              <a:cs typeface="Arial" pitchFamily="34" charset="0"/>
            </a:endParaRPr>
          </a:p>
        </p:txBody>
      </p:sp>
      <p:sp>
        <p:nvSpPr>
          <p:cNvPr id="7" name="Rectangle 3">
            <a:extLst>
              <a:ext uri="{FF2B5EF4-FFF2-40B4-BE49-F238E27FC236}">
                <a16:creationId xmlns:a16="http://schemas.microsoft.com/office/drawing/2014/main" id="{B9E160EC-9434-45D6-97ED-B5234A717D53}"/>
              </a:ext>
            </a:extLst>
          </p:cNvPr>
          <p:cNvSpPr txBox="1">
            <a:spLocks noChangeArrowheads="1"/>
          </p:cNvSpPr>
          <p:nvPr/>
        </p:nvSpPr>
        <p:spPr bwMode="auto">
          <a:xfrm>
            <a:off x="2844312" y="4076700"/>
            <a:ext cx="61150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536575" indent="-427038">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620713" indent="-228600">
              <a:spcBef>
                <a:spcPts val="325"/>
              </a:spcBef>
              <a:buClr>
                <a:schemeClr val="accent1"/>
              </a:buClr>
              <a:buFont typeface="Verdana" pitchFamily="34" charset="0"/>
              <a:buChar char="◦"/>
              <a:defRPr sz="2300">
                <a:solidFill>
                  <a:schemeClr val="tx1"/>
                </a:solidFill>
                <a:latin typeface="Lucida Sans Unicode" pitchFamily="34" charset="0"/>
              </a:defRPr>
            </a:lvl2pPr>
            <a:lvl3pPr marL="858838"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1430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13716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1828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286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2743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2004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defTabSz="914400">
              <a:lnSpc>
                <a:spcPct val="90000"/>
              </a:lnSpc>
              <a:buClr>
                <a:srgbClr val="4F81BD"/>
              </a:buClr>
            </a:pPr>
            <a:r>
              <a:rPr lang="en-AU" altLang="en-US" sz="2800" dirty="0">
                <a:solidFill>
                  <a:prstClr val="black"/>
                </a:solidFill>
                <a:latin typeface="Arial" pitchFamily="34" charset="0"/>
                <a:cs typeface="Arial" pitchFamily="34" charset="0"/>
              </a:rPr>
              <a:t>Don’t last long</a:t>
            </a:r>
          </a:p>
          <a:p>
            <a:pPr defTabSz="914400">
              <a:lnSpc>
                <a:spcPct val="90000"/>
              </a:lnSpc>
              <a:buClr>
                <a:srgbClr val="4F81BD"/>
              </a:buClr>
            </a:pPr>
            <a:r>
              <a:rPr lang="en-AU" altLang="en-US" sz="2800" dirty="0">
                <a:solidFill>
                  <a:prstClr val="black"/>
                </a:solidFill>
                <a:latin typeface="Arial" pitchFamily="34" charset="0"/>
                <a:cs typeface="Arial" pitchFamily="34" charset="0"/>
              </a:rPr>
              <a:t>Don’t reach very far</a:t>
            </a:r>
          </a:p>
          <a:p>
            <a:pPr defTabSz="914400">
              <a:lnSpc>
                <a:spcPct val="90000"/>
              </a:lnSpc>
              <a:buClr>
                <a:srgbClr val="4F81BD"/>
              </a:buClr>
            </a:pPr>
            <a:r>
              <a:rPr lang="en-AU" altLang="en-US" sz="2800" dirty="0">
                <a:solidFill>
                  <a:prstClr val="black"/>
                </a:solidFill>
                <a:latin typeface="Arial" pitchFamily="34" charset="0"/>
                <a:cs typeface="Arial" pitchFamily="34" charset="0"/>
              </a:rPr>
              <a:t>Not all the same</a:t>
            </a:r>
          </a:p>
          <a:p>
            <a:pPr defTabSz="914400">
              <a:lnSpc>
                <a:spcPct val="90000"/>
              </a:lnSpc>
              <a:buClr>
                <a:srgbClr val="4F81BD"/>
              </a:buClr>
            </a:pPr>
            <a:r>
              <a:rPr lang="en-AU" altLang="en-US" sz="2800" dirty="0">
                <a:solidFill>
                  <a:prstClr val="black"/>
                </a:solidFill>
                <a:latin typeface="Arial" pitchFamily="34" charset="0"/>
                <a:cs typeface="Arial" pitchFamily="34" charset="0"/>
              </a:rPr>
              <a:t>Can be unreliable</a:t>
            </a:r>
          </a:p>
        </p:txBody>
      </p:sp>
    </p:spTree>
    <p:extLst>
      <p:ext uri="{BB962C8B-B14F-4D97-AF65-F5344CB8AC3E}">
        <p14:creationId xmlns:p14="http://schemas.microsoft.com/office/powerpoint/2010/main" val="2821541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B33-579A-454D-AC9F-8E7C221F42C2}"/>
              </a:ext>
            </a:extLst>
          </p:cNvPr>
          <p:cNvSpPr>
            <a:spLocks noGrp="1"/>
          </p:cNvSpPr>
          <p:nvPr>
            <p:ph type="title"/>
          </p:nvPr>
        </p:nvSpPr>
        <p:spPr>
          <a:xfrm>
            <a:off x="429208" y="365126"/>
            <a:ext cx="8086142" cy="754547"/>
          </a:xfrm>
        </p:spPr>
        <p:txBody>
          <a:bodyPr/>
          <a:lstStyle/>
          <a:p>
            <a:r>
              <a:rPr lang="en-AU" b="1" dirty="0">
                <a:solidFill>
                  <a:srgbClr val="FFC000"/>
                </a:solidFill>
                <a:latin typeface="Arial" panose="020B0604020202020204" pitchFamily="34" charset="0"/>
                <a:cs typeface="Arial" panose="020B0604020202020204" pitchFamily="34" charset="0"/>
              </a:rPr>
              <a:t>Fire Extinguishers</a:t>
            </a:r>
          </a:p>
        </p:txBody>
      </p:sp>
      <p:sp>
        <p:nvSpPr>
          <p:cNvPr id="3" name="Content Placeholder 2">
            <a:extLst>
              <a:ext uri="{FF2B5EF4-FFF2-40B4-BE49-F238E27FC236}">
                <a16:creationId xmlns:a16="http://schemas.microsoft.com/office/drawing/2014/main" id="{2D8A2668-0097-4F12-B9D9-709D17E281AF}"/>
              </a:ext>
            </a:extLst>
          </p:cNvPr>
          <p:cNvSpPr>
            <a:spLocks noGrp="1"/>
          </p:cNvSpPr>
          <p:nvPr>
            <p:ph idx="1"/>
          </p:nvPr>
        </p:nvSpPr>
        <p:spPr>
          <a:xfrm>
            <a:off x="628650" y="1825625"/>
            <a:ext cx="7886700" cy="3240897"/>
          </a:xfrm>
        </p:spPr>
        <p:txBody>
          <a:bodyPr/>
          <a:lstStyle/>
          <a:p>
            <a:pPr marL="0" indent="0" algn="ctr">
              <a:buNone/>
            </a:pPr>
            <a:r>
              <a:rPr lang="en-AU" sz="3600" dirty="0">
                <a:latin typeface="Arial" panose="020B0604020202020204" pitchFamily="34" charset="0"/>
                <a:cs typeface="Arial" panose="020B0604020202020204" pitchFamily="34" charset="0"/>
              </a:rPr>
              <a:t>What could happen if you use the Wrong Extinguisher?</a:t>
            </a:r>
          </a:p>
          <a:p>
            <a:pPr marL="0" indent="0">
              <a:buNone/>
            </a:pPr>
            <a:endParaRPr lang="en-AU" dirty="0"/>
          </a:p>
          <a:p>
            <a:pPr marL="0" indent="0" algn="ctr">
              <a:buNone/>
            </a:pPr>
            <a:r>
              <a:rPr lang="en-AU" sz="9600" dirty="0">
                <a:solidFill>
                  <a:srgbClr val="FF0000"/>
                </a:solidFill>
              </a:rPr>
              <a:t>?</a:t>
            </a:r>
          </a:p>
        </p:txBody>
      </p:sp>
    </p:spTree>
    <p:extLst>
      <p:ext uri="{BB962C8B-B14F-4D97-AF65-F5344CB8AC3E}">
        <p14:creationId xmlns:p14="http://schemas.microsoft.com/office/powerpoint/2010/main" val="2904770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5A8E-75A2-4FD3-9638-C2507B66DFBE}"/>
              </a:ext>
            </a:extLst>
          </p:cNvPr>
          <p:cNvSpPr>
            <a:spLocks noGrp="1"/>
          </p:cNvSpPr>
          <p:nvPr>
            <p:ph type="title"/>
          </p:nvPr>
        </p:nvSpPr>
        <p:spPr>
          <a:xfrm>
            <a:off x="628650" y="365127"/>
            <a:ext cx="7886700" cy="735886"/>
          </a:xfrm>
        </p:spPr>
        <p:txBody>
          <a:bodyPr/>
          <a:lstStyle/>
          <a:p>
            <a:r>
              <a:rPr lang="en-AU" b="1" dirty="0">
                <a:solidFill>
                  <a:srgbClr val="FFC000"/>
                </a:solidFill>
                <a:latin typeface="Arial" panose="020B0604020202020204" pitchFamily="34" charset="0"/>
                <a:cs typeface="Arial" panose="020B0604020202020204" pitchFamily="34" charset="0"/>
              </a:rPr>
              <a:t>CO2</a:t>
            </a:r>
          </a:p>
        </p:txBody>
      </p:sp>
      <p:sp>
        <p:nvSpPr>
          <p:cNvPr id="4" name="Rectangle 1027">
            <a:extLst>
              <a:ext uri="{FF2B5EF4-FFF2-40B4-BE49-F238E27FC236}">
                <a16:creationId xmlns:a16="http://schemas.microsoft.com/office/drawing/2014/main" id="{85FE413A-FA71-4BCE-9FBD-0B5168058630}"/>
              </a:ext>
            </a:extLst>
          </p:cNvPr>
          <p:cNvSpPr txBox="1">
            <a:spLocks noChangeArrowheads="1"/>
          </p:cNvSpPr>
          <p:nvPr/>
        </p:nvSpPr>
        <p:spPr>
          <a:xfrm>
            <a:off x="335625" y="2388637"/>
            <a:ext cx="5032131" cy="3463925"/>
          </a:xfrm>
          <a:prstGeom prst="rect">
            <a:avLst/>
          </a:prstGeom>
        </p:spPr>
        <p:txBody>
          <a:bodyPr vert="horz" lIns="90488" tIns="44450" rIns="90488"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AU" altLang="en-US" sz="2800" b="0" i="0" u="none" strike="noStrike" kern="1200" cap="none" spc="0" normalizeH="0" baseline="-2500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Can cause cold burns if sprayed on skin </a:t>
            </a: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AU" altLang="en-US"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WILL deplete the oxygen supply in the room</a:t>
            </a: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so always make sure you have a clear escape route</a:t>
            </a:r>
          </a:p>
        </p:txBody>
      </p:sp>
      <p:pic>
        <p:nvPicPr>
          <p:cNvPr id="5" name="Picture 2">
            <a:extLst>
              <a:ext uri="{FF2B5EF4-FFF2-40B4-BE49-F238E27FC236}">
                <a16:creationId xmlns:a16="http://schemas.microsoft.com/office/drawing/2014/main" id="{87A42711-5762-4A72-AA0F-D729BED25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310" y="2388637"/>
            <a:ext cx="2167895" cy="3949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Rectangle 1028">
            <a:extLst>
              <a:ext uri="{FF2B5EF4-FFF2-40B4-BE49-F238E27FC236}">
                <a16:creationId xmlns:a16="http://schemas.microsoft.com/office/drawing/2014/main" id="{41608ACF-027F-4E04-A792-BBC3F254D055}"/>
              </a:ext>
            </a:extLst>
          </p:cNvPr>
          <p:cNvSpPr>
            <a:spLocks noChangeArrowheads="1"/>
          </p:cNvSpPr>
          <p:nvPr/>
        </p:nvSpPr>
        <p:spPr bwMode="auto">
          <a:xfrm>
            <a:off x="51289" y="1204281"/>
            <a:ext cx="884066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ctr" defTabSz="914400"/>
            <a:r>
              <a:rPr lang="en-US" altLang="en-US" sz="3200" dirty="0">
                <a:solidFill>
                  <a:srgbClr val="FF0000"/>
                </a:solidFill>
                <a:latin typeface="Arial" pitchFamily="34" charset="0"/>
                <a:cs typeface="Arial" pitchFamily="34" charset="0"/>
              </a:rPr>
              <a:t>Things to Remember When Using a CO</a:t>
            </a:r>
            <a:r>
              <a:rPr lang="en-US" altLang="en-US" sz="3200" baseline="-25000" dirty="0">
                <a:solidFill>
                  <a:srgbClr val="FF0000"/>
                </a:solidFill>
                <a:latin typeface="Arial" pitchFamily="34" charset="0"/>
                <a:cs typeface="Arial" pitchFamily="34" charset="0"/>
              </a:rPr>
              <a:t>2</a:t>
            </a:r>
          </a:p>
          <a:p>
            <a:pPr algn="ctr" defTabSz="914400"/>
            <a:r>
              <a:rPr lang="en-US" altLang="en-US" sz="3200" dirty="0">
                <a:solidFill>
                  <a:srgbClr val="FF0000"/>
                </a:solidFill>
                <a:latin typeface="Arial" pitchFamily="34" charset="0"/>
                <a:cs typeface="Arial" pitchFamily="34" charset="0"/>
              </a:rPr>
              <a:t>Extinguisher</a:t>
            </a:r>
            <a:endParaRPr lang="en-AU" altLang="en-US" sz="3200" i="1" baseline="-25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54361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E441-39BF-48C9-9FFD-EFAB0C0EC03E}"/>
              </a:ext>
            </a:extLst>
          </p:cNvPr>
          <p:cNvSpPr>
            <a:spLocks noGrp="1"/>
          </p:cNvSpPr>
          <p:nvPr>
            <p:ph type="title"/>
          </p:nvPr>
        </p:nvSpPr>
        <p:spPr>
          <a:xfrm>
            <a:off x="479394" y="365127"/>
            <a:ext cx="8035956" cy="859992"/>
          </a:xfrm>
        </p:spPr>
        <p:txBody>
          <a:bodyPr/>
          <a:lstStyle/>
          <a:p>
            <a:r>
              <a:rPr lang="en-AU" b="1" dirty="0">
                <a:solidFill>
                  <a:srgbClr val="FFC000"/>
                </a:solidFill>
                <a:latin typeface="Arial" panose="020B0604020202020204" pitchFamily="34" charset="0"/>
                <a:cs typeface="Arial" panose="020B0604020202020204" pitchFamily="34" charset="0"/>
              </a:rPr>
              <a:t>Dehydration</a:t>
            </a:r>
          </a:p>
        </p:txBody>
      </p:sp>
      <p:sp>
        <p:nvSpPr>
          <p:cNvPr id="3" name="Content Placeholder 2">
            <a:extLst>
              <a:ext uri="{FF2B5EF4-FFF2-40B4-BE49-F238E27FC236}">
                <a16:creationId xmlns:a16="http://schemas.microsoft.com/office/drawing/2014/main" id="{46CE064D-11CD-4B7B-8AF9-D1C5E6727E9D}"/>
              </a:ext>
            </a:extLst>
          </p:cNvPr>
          <p:cNvSpPr>
            <a:spLocks noGrp="1"/>
          </p:cNvSpPr>
          <p:nvPr>
            <p:ph idx="1"/>
          </p:nvPr>
        </p:nvSpPr>
        <p:spPr>
          <a:xfrm>
            <a:off x="628650" y="1376039"/>
            <a:ext cx="7886700" cy="4800924"/>
          </a:xfrm>
        </p:spPr>
        <p:txBody>
          <a:bodyPr/>
          <a:lstStyle/>
          <a:p>
            <a:endParaRPr lang="en-AU" dirty="0"/>
          </a:p>
          <a:p>
            <a:endParaRPr lang="en-AU" dirty="0"/>
          </a:p>
          <a:p>
            <a:r>
              <a:rPr lang="en-AU" dirty="0"/>
              <a:t>Drink water regularly to</a:t>
            </a:r>
          </a:p>
          <a:p>
            <a:pPr marL="0" indent="0">
              <a:buNone/>
            </a:pPr>
            <a:r>
              <a:rPr lang="en-AU" dirty="0"/>
              <a:t>ensure you are well hydrated</a:t>
            </a:r>
          </a:p>
          <a:p>
            <a:endParaRPr lang="en-AU" dirty="0"/>
          </a:p>
          <a:p>
            <a:r>
              <a:rPr lang="en-AU" dirty="0"/>
              <a:t>How do we monitor our</a:t>
            </a:r>
          </a:p>
          <a:p>
            <a:pPr marL="0" indent="0">
              <a:buNone/>
            </a:pPr>
            <a:r>
              <a:rPr lang="en-AU" dirty="0"/>
              <a:t>water intake?</a:t>
            </a:r>
          </a:p>
        </p:txBody>
      </p:sp>
      <p:pic>
        <p:nvPicPr>
          <p:cNvPr id="4" name="Picture 2">
            <a:extLst>
              <a:ext uri="{FF2B5EF4-FFF2-40B4-BE49-F238E27FC236}">
                <a16:creationId xmlns:a16="http://schemas.microsoft.com/office/drawing/2014/main" id="{F5CD7172-0711-478D-A52F-6BE6CE9C0461}"/>
              </a:ext>
            </a:extLst>
          </p:cNvPr>
          <p:cNvPicPr>
            <a:picLocks noChangeAspect="1" noChangeArrowheads="1"/>
          </p:cNvPicPr>
          <p:nvPr/>
        </p:nvPicPr>
        <p:blipFill>
          <a:blip r:embed="rId3" cstate="print"/>
          <a:srcRect/>
          <a:stretch>
            <a:fillRect/>
          </a:stretch>
        </p:blipFill>
        <p:spPr bwMode="auto">
          <a:xfrm>
            <a:off x="5275580" y="1376039"/>
            <a:ext cx="3609355" cy="4680521"/>
          </a:xfrm>
          <a:prstGeom prst="rect">
            <a:avLst/>
          </a:prstGeom>
          <a:noFill/>
          <a:ln w="9525">
            <a:noFill/>
            <a:miter lim="800000"/>
            <a:headEnd/>
            <a:tailEnd/>
          </a:ln>
        </p:spPr>
      </p:pic>
    </p:spTree>
    <p:extLst>
      <p:ext uri="{BB962C8B-B14F-4D97-AF65-F5344CB8AC3E}">
        <p14:creationId xmlns:p14="http://schemas.microsoft.com/office/powerpoint/2010/main" val="692720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066A-4E5F-4A6D-9163-1407D7F07AA1}"/>
              </a:ext>
            </a:extLst>
          </p:cNvPr>
          <p:cNvSpPr>
            <a:spLocks noGrp="1"/>
          </p:cNvSpPr>
          <p:nvPr>
            <p:ph type="title"/>
          </p:nvPr>
        </p:nvSpPr>
        <p:spPr>
          <a:xfrm>
            <a:off x="419878" y="365127"/>
            <a:ext cx="8095472" cy="763878"/>
          </a:xfrm>
        </p:spPr>
        <p:txBody>
          <a:bodyPr/>
          <a:lstStyle/>
          <a:p>
            <a:r>
              <a:rPr lang="en-AU" b="1" dirty="0">
                <a:solidFill>
                  <a:srgbClr val="FFC000"/>
                </a:solidFill>
                <a:latin typeface="+mn-lt"/>
              </a:rPr>
              <a:t>Fire Suppression Systems</a:t>
            </a:r>
          </a:p>
        </p:txBody>
      </p:sp>
      <p:sp>
        <p:nvSpPr>
          <p:cNvPr id="4" name="Rectangle 1027">
            <a:extLst>
              <a:ext uri="{FF2B5EF4-FFF2-40B4-BE49-F238E27FC236}">
                <a16:creationId xmlns:a16="http://schemas.microsoft.com/office/drawing/2014/main" id="{EA728101-9B9A-42A1-BD3F-4BB886D4A013}"/>
              </a:ext>
            </a:extLst>
          </p:cNvPr>
          <p:cNvSpPr txBox="1">
            <a:spLocks noChangeArrowheads="1"/>
          </p:cNvSpPr>
          <p:nvPr/>
        </p:nvSpPr>
        <p:spPr>
          <a:xfrm>
            <a:off x="223528" y="1216241"/>
            <a:ext cx="5032131" cy="5276632"/>
          </a:xfrm>
          <a:prstGeom prst="rect">
            <a:avLst/>
          </a:prstGeom>
        </p:spPr>
        <p:txBody>
          <a:bodyPr vert="horz" lIns="90488" tIns="44450" rIns="90488" bIns="4445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AU" altLang="en-US" sz="2800" b="0" i="0" u="none" strike="noStrike" kern="1200" cap="none" spc="0" normalizeH="0" baseline="-2500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Only our PC1250 digger and 777E trucks are fitted with fire suppression systems</a:t>
            </a: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lang="en-AU" altLang="en-US" sz="2800" dirty="0">
                <a:solidFill>
                  <a:sysClr val="windowText" lastClr="000000"/>
                </a:solidFill>
              </a:rPr>
              <a:t>Ancillary equipment operators need to double check all fire extinguishers on their gear</a:t>
            </a:r>
            <a:endPar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Why do we have it?</a:t>
            </a: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parts of the machine will it cover?</a:t>
            </a: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Why is it foam?</a:t>
            </a:r>
          </a:p>
          <a:p>
            <a:pPr marL="623888" marR="0" lvl="0" indent="-5143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5" name="Picture 3">
            <a:extLst>
              <a:ext uri="{FF2B5EF4-FFF2-40B4-BE49-F238E27FC236}">
                <a16:creationId xmlns:a16="http://schemas.microsoft.com/office/drawing/2014/main" id="{3E9A0895-5742-46BD-8FB4-4D5EF37C5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680" y="1129005"/>
            <a:ext cx="2159546" cy="277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2CDD0189-EEB9-43D7-B0D7-DAE86F269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7235" y="4396459"/>
            <a:ext cx="2268436" cy="1690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812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B880-01B6-4531-BDBC-72C5A9F5C6C5}"/>
              </a:ext>
            </a:extLst>
          </p:cNvPr>
          <p:cNvSpPr>
            <a:spLocks noGrp="1"/>
          </p:cNvSpPr>
          <p:nvPr>
            <p:ph type="title"/>
          </p:nvPr>
        </p:nvSpPr>
        <p:spPr>
          <a:xfrm>
            <a:off x="628650" y="365126"/>
            <a:ext cx="7886700" cy="754547"/>
          </a:xfrm>
        </p:spPr>
        <p:txBody>
          <a:bodyPr/>
          <a:lstStyle/>
          <a:p>
            <a:r>
              <a:rPr lang="en-AU" b="1" dirty="0">
                <a:solidFill>
                  <a:srgbClr val="FFC000"/>
                </a:solidFill>
                <a:latin typeface="Arial" panose="020B0604020202020204" pitchFamily="34" charset="0"/>
                <a:cs typeface="Arial" panose="020B0604020202020204" pitchFamily="34" charset="0"/>
              </a:rPr>
              <a:t>Before Fighting a Fire</a:t>
            </a:r>
          </a:p>
        </p:txBody>
      </p:sp>
      <p:sp>
        <p:nvSpPr>
          <p:cNvPr id="4" name="Rectangle 1027">
            <a:extLst>
              <a:ext uri="{FF2B5EF4-FFF2-40B4-BE49-F238E27FC236}">
                <a16:creationId xmlns:a16="http://schemas.microsoft.com/office/drawing/2014/main" id="{F72720B7-DB7B-449C-A743-2842291D4C3D}"/>
              </a:ext>
            </a:extLst>
          </p:cNvPr>
          <p:cNvSpPr txBox="1">
            <a:spLocks noChangeArrowheads="1"/>
          </p:cNvSpPr>
          <p:nvPr/>
        </p:nvSpPr>
        <p:spPr>
          <a:xfrm>
            <a:off x="179512" y="1536701"/>
            <a:ext cx="8784975" cy="2756395"/>
          </a:xfrm>
          <a:prstGeom prst="rect">
            <a:avLst/>
          </a:prstGeom>
        </p:spPr>
        <p:txBody>
          <a:bodyPr vert="horz" lIns="90488" tIns="44450" rIns="90488"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buFontTx/>
              <a:buNone/>
              <a:defRPr/>
            </a:pPr>
            <a:endParaRPr lang="en-AU" altLang="en-US" sz="2800" b="1" dirty="0">
              <a:latin typeface="Arial" charset="0"/>
              <a:cs typeface="Arial" charset="0"/>
            </a:endParaRPr>
          </a:p>
          <a:p>
            <a:pPr algn="ctr">
              <a:lnSpc>
                <a:spcPct val="90000"/>
              </a:lnSpc>
              <a:buFontTx/>
              <a:buNone/>
              <a:defRPr/>
            </a:pPr>
            <a:endParaRPr lang="en-AU" altLang="en-US" sz="2800" b="1" dirty="0">
              <a:latin typeface="Arial" charset="0"/>
              <a:cs typeface="Arial" charset="0"/>
            </a:endParaRPr>
          </a:p>
          <a:p>
            <a:pPr algn="ctr">
              <a:lnSpc>
                <a:spcPct val="90000"/>
              </a:lnSpc>
              <a:buFontTx/>
              <a:buNone/>
              <a:defRPr/>
            </a:pPr>
            <a:r>
              <a:rPr lang="en-AU" altLang="en-US" sz="3600" b="1" dirty="0">
                <a:solidFill>
                  <a:srgbClr val="FF0000"/>
                </a:solidFill>
                <a:latin typeface="Arial" charset="0"/>
                <a:cs typeface="Arial" charset="0"/>
              </a:rPr>
              <a:t>What things should you consider?</a:t>
            </a:r>
          </a:p>
          <a:p>
            <a:pPr>
              <a:lnSpc>
                <a:spcPct val="90000"/>
              </a:lnSpc>
              <a:buFontTx/>
              <a:buNone/>
              <a:defRPr/>
            </a:pPr>
            <a:endParaRPr lang="en-AU" altLang="en-US" sz="1050" b="1" dirty="0">
              <a:latin typeface="Arial" charset="0"/>
              <a:cs typeface="Arial" charset="0"/>
            </a:endParaRPr>
          </a:p>
        </p:txBody>
      </p:sp>
    </p:spTree>
    <p:extLst>
      <p:ext uri="{BB962C8B-B14F-4D97-AF65-F5344CB8AC3E}">
        <p14:creationId xmlns:p14="http://schemas.microsoft.com/office/powerpoint/2010/main" val="1349420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ABD0-5DB0-42DB-96A9-1B888C62F252}"/>
              </a:ext>
            </a:extLst>
          </p:cNvPr>
          <p:cNvSpPr>
            <a:spLocks noGrp="1"/>
          </p:cNvSpPr>
          <p:nvPr>
            <p:ph type="title"/>
          </p:nvPr>
        </p:nvSpPr>
        <p:spPr>
          <a:xfrm>
            <a:off x="628650" y="365127"/>
            <a:ext cx="7886700" cy="735886"/>
          </a:xfrm>
        </p:spPr>
        <p:txBody>
          <a:bodyPr/>
          <a:lstStyle/>
          <a:p>
            <a:r>
              <a:rPr lang="en-AU" b="1" dirty="0">
                <a:solidFill>
                  <a:srgbClr val="FFC000"/>
                </a:solidFill>
                <a:latin typeface="Arial" panose="020B0604020202020204" pitchFamily="34" charset="0"/>
                <a:cs typeface="Arial" panose="020B0604020202020204" pitchFamily="34" charset="0"/>
              </a:rPr>
              <a:t>Fire Prevention</a:t>
            </a:r>
          </a:p>
        </p:txBody>
      </p:sp>
      <p:sp>
        <p:nvSpPr>
          <p:cNvPr id="4" name="Rectangle 1027">
            <a:extLst>
              <a:ext uri="{FF2B5EF4-FFF2-40B4-BE49-F238E27FC236}">
                <a16:creationId xmlns:a16="http://schemas.microsoft.com/office/drawing/2014/main" id="{130668C6-CAF9-4399-B23D-CECC1F37E7C6}"/>
              </a:ext>
            </a:extLst>
          </p:cNvPr>
          <p:cNvSpPr txBox="1">
            <a:spLocks noChangeArrowheads="1"/>
          </p:cNvSpPr>
          <p:nvPr/>
        </p:nvSpPr>
        <p:spPr>
          <a:xfrm>
            <a:off x="504093" y="1484313"/>
            <a:ext cx="8455269" cy="4246562"/>
          </a:xfrm>
          <a:prstGeom prst="rect">
            <a:avLst/>
          </a:prstGeom>
        </p:spPr>
        <p:txBody>
          <a:bodyPr vert="horz" lIns="90488" tIns="44450" rIns="90488"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altLang="en-US"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altLang="en-US"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altLang="en-US"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What things can help towards fire prevention?</a:t>
            </a:r>
            <a:endParaRPr kumimoji="0" lang="en-AU"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7200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0F0D-7927-4BA8-BFB8-01251692B17B}"/>
              </a:ext>
            </a:extLst>
          </p:cNvPr>
          <p:cNvSpPr>
            <a:spLocks noGrp="1"/>
          </p:cNvSpPr>
          <p:nvPr>
            <p:ph type="title"/>
          </p:nvPr>
        </p:nvSpPr>
        <p:spPr>
          <a:xfrm>
            <a:off x="628650" y="365126"/>
            <a:ext cx="7886700" cy="745217"/>
          </a:xfrm>
        </p:spPr>
        <p:txBody>
          <a:bodyPr/>
          <a:lstStyle/>
          <a:p>
            <a:r>
              <a:rPr lang="en-AU" b="1" dirty="0">
                <a:solidFill>
                  <a:srgbClr val="FFC000"/>
                </a:solidFill>
                <a:latin typeface="Arial" panose="020B0604020202020204" pitchFamily="34" charset="0"/>
                <a:cs typeface="Arial" panose="020B0604020202020204" pitchFamily="34" charset="0"/>
              </a:rPr>
              <a:t>“If there is a fire”</a:t>
            </a:r>
          </a:p>
        </p:txBody>
      </p:sp>
      <p:sp>
        <p:nvSpPr>
          <p:cNvPr id="5" name="Rectangle 3">
            <a:extLst>
              <a:ext uri="{FF2B5EF4-FFF2-40B4-BE49-F238E27FC236}">
                <a16:creationId xmlns:a16="http://schemas.microsoft.com/office/drawing/2014/main" id="{94F64A3C-6EDE-4997-A684-ADF6518EEAC4}"/>
              </a:ext>
            </a:extLst>
          </p:cNvPr>
          <p:cNvSpPr txBox="1">
            <a:spLocks noChangeArrowheads="1"/>
          </p:cNvSpPr>
          <p:nvPr/>
        </p:nvSpPr>
        <p:spPr>
          <a:xfrm>
            <a:off x="823883" y="1417831"/>
            <a:ext cx="7691467" cy="5075043"/>
          </a:xfrm>
          <a:prstGeom prst="rect">
            <a:avLst/>
          </a:prstGeom>
        </p:spPr>
        <p:txBody>
          <a:bodyPr vert="horz" lIns="90488" tIns="44450" rIns="90488" bIns="4445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400" b="0" i="0" u="sng"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Sound The Alarm</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Raise the alarm to warn others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AU"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400" b="0" i="0" u="sng"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Evacuate the Building</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Remove yourself from danger and move to the emergency evacuation point</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AU"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400" b="0" i="0" u="sng"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Fight the Fire if Trained To Do So and if Safe to Do So</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Attempt to extinguish the fire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AU" altLang="en-US" sz="2400" b="0" i="0" u="sng"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400" b="0" i="0" u="sng"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Fires Start Small and Quickly Become Large Ones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AU"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Don’t try to be a hero</a:t>
            </a:r>
          </a:p>
        </p:txBody>
      </p:sp>
    </p:spTree>
    <p:extLst>
      <p:ext uri="{BB962C8B-B14F-4D97-AF65-F5344CB8AC3E}">
        <p14:creationId xmlns:p14="http://schemas.microsoft.com/office/powerpoint/2010/main" val="42495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additive="base">
                                        <p:cTn id="4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5423-2302-4229-B2CA-41DB36DF5484}"/>
              </a:ext>
            </a:extLst>
          </p:cNvPr>
          <p:cNvSpPr>
            <a:spLocks noGrp="1"/>
          </p:cNvSpPr>
          <p:nvPr>
            <p:ph type="title"/>
          </p:nvPr>
        </p:nvSpPr>
        <p:spPr>
          <a:xfrm>
            <a:off x="628650" y="365127"/>
            <a:ext cx="7886700" cy="698564"/>
          </a:xfrm>
        </p:spPr>
        <p:txBody>
          <a:bodyPr/>
          <a:lstStyle/>
          <a:p>
            <a:r>
              <a:rPr lang="en-AU" b="1" dirty="0">
                <a:solidFill>
                  <a:srgbClr val="FFC000"/>
                </a:solidFill>
                <a:latin typeface="Arial" panose="020B0604020202020204" pitchFamily="34" charset="0"/>
                <a:cs typeface="Arial" panose="020B0604020202020204" pitchFamily="34" charset="0"/>
              </a:rPr>
              <a:t>Emergencies on Site</a:t>
            </a:r>
          </a:p>
        </p:txBody>
      </p:sp>
      <p:sp>
        <p:nvSpPr>
          <p:cNvPr id="4" name="Rectangle 3">
            <a:extLst>
              <a:ext uri="{FF2B5EF4-FFF2-40B4-BE49-F238E27FC236}">
                <a16:creationId xmlns:a16="http://schemas.microsoft.com/office/drawing/2014/main" id="{DEA02128-6AD3-4BBF-A4B2-2E8E14BB9DFB}"/>
              </a:ext>
            </a:extLst>
          </p:cNvPr>
          <p:cNvSpPr txBox="1">
            <a:spLocks noChangeArrowheads="1"/>
          </p:cNvSpPr>
          <p:nvPr/>
        </p:nvSpPr>
        <p:spPr>
          <a:xfrm>
            <a:off x="143508" y="1244944"/>
            <a:ext cx="8856983" cy="5075957"/>
          </a:xfrm>
          <a:prstGeom prst="rect">
            <a:avLst/>
          </a:prstGeom>
        </p:spPr>
        <p:txBody>
          <a:bodyPr vert="horz" lIns="90488" tIns="44450" rIns="90488"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buFontTx/>
              <a:buNone/>
              <a:defRPr/>
            </a:pPr>
            <a:endParaRPr lang="en-AU" altLang="en-US" sz="2000" dirty="0">
              <a:latin typeface="Century Gothic" pitchFamily="34" charset="0"/>
            </a:endParaRPr>
          </a:p>
          <a:p>
            <a:pPr marL="711200" indent="-601663">
              <a:lnSpc>
                <a:spcPct val="90000"/>
              </a:lnSpc>
              <a:defRPr/>
            </a:pPr>
            <a:r>
              <a:rPr lang="en-AU" altLang="en-US" sz="1800" dirty="0">
                <a:latin typeface="Arial" charset="0"/>
                <a:cs typeface="Arial" charset="0"/>
              </a:rPr>
              <a:t>Call “Emergency, Emergency, Emergency” over 2-way</a:t>
            </a:r>
          </a:p>
          <a:p>
            <a:pPr marL="109537" indent="0">
              <a:lnSpc>
                <a:spcPct val="90000"/>
              </a:lnSpc>
              <a:buFont typeface="Arial" panose="020B0604020202020204" pitchFamily="34" charset="0"/>
              <a:buNone/>
              <a:defRPr/>
            </a:pPr>
            <a:endParaRPr lang="en-AU" altLang="en-US" sz="1800" dirty="0">
              <a:latin typeface="Arial" charset="0"/>
              <a:cs typeface="Arial" charset="0"/>
            </a:endParaRPr>
          </a:p>
          <a:p>
            <a:pPr marL="711200" indent="-601663">
              <a:lnSpc>
                <a:spcPct val="90000"/>
              </a:lnSpc>
              <a:defRPr/>
            </a:pPr>
            <a:r>
              <a:rPr lang="en-AU" altLang="en-US" sz="1800" dirty="0">
                <a:latin typeface="Arial" charset="0"/>
                <a:cs typeface="Arial" charset="0"/>
              </a:rPr>
              <a:t>Wait for a response from the Supervisor, Project Manager or ERT Officer</a:t>
            </a:r>
          </a:p>
          <a:p>
            <a:pPr marL="109537" indent="0">
              <a:lnSpc>
                <a:spcPct val="90000"/>
              </a:lnSpc>
              <a:buFont typeface="Arial" panose="020B0604020202020204" pitchFamily="34" charset="0"/>
              <a:buNone/>
              <a:defRPr/>
            </a:pPr>
            <a:endParaRPr lang="en-AU" altLang="en-US" sz="1800" dirty="0">
              <a:latin typeface="Arial" charset="0"/>
              <a:cs typeface="Arial" charset="0"/>
            </a:endParaRPr>
          </a:p>
          <a:p>
            <a:pPr marL="711200" indent="-601663">
              <a:lnSpc>
                <a:spcPct val="90000"/>
              </a:lnSpc>
              <a:defRPr/>
            </a:pPr>
            <a:r>
              <a:rPr lang="en-AU" altLang="en-US" sz="1800" dirty="0">
                <a:latin typeface="Arial" charset="0"/>
                <a:cs typeface="Arial" charset="0"/>
              </a:rPr>
              <a:t>Give your name (but no names of anyone involved)</a:t>
            </a:r>
          </a:p>
          <a:p>
            <a:pPr marL="109537" indent="0">
              <a:lnSpc>
                <a:spcPct val="90000"/>
              </a:lnSpc>
              <a:buFont typeface="Arial" panose="020B0604020202020204" pitchFamily="34" charset="0"/>
              <a:buNone/>
              <a:defRPr/>
            </a:pPr>
            <a:endParaRPr lang="en-AU" altLang="en-US" sz="1800" dirty="0">
              <a:latin typeface="Arial" charset="0"/>
              <a:cs typeface="Arial" charset="0"/>
            </a:endParaRPr>
          </a:p>
          <a:p>
            <a:pPr marL="711200" indent="-601663">
              <a:lnSpc>
                <a:spcPct val="90000"/>
              </a:lnSpc>
              <a:defRPr/>
            </a:pPr>
            <a:r>
              <a:rPr lang="en-AU" altLang="en-US" sz="1800" dirty="0">
                <a:latin typeface="Arial" charset="0"/>
                <a:cs typeface="Arial" charset="0"/>
              </a:rPr>
              <a:t>Provide the exact location</a:t>
            </a:r>
          </a:p>
          <a:p>
            <a:pPr marL="109537" indent="0">
              <a:lnSpc>
                <a:spcPct val="90000"/>
              </a:lnSpc>
              <a:buFont typeface="Arial" panose="020B0604020202020204" pitchFamily="34" charset="0"/>
              <a:buNone/>
              <a:defRPr/>
            </a:pPr>
            <a:endParaRPr lang="en-AU" altLang="en-US" sz="1800" dirty="0">
              <a:latin typeface="Arial" charset="0"/>
              <a:cs typeface="Arial" charset="0"/>
            </a:endParaRPr>
          </a:p>
          <a:p>
            <a:pPr marL="711200" indent="-601663">
              <a:lnSpc>
                <a:spcPct val="90000"/>
              </a:lnSpc>
              <a:defRPr/>
            </a:pPr>
            <a:r>
              <a:rPr lang="en-AU" altLang="en-US" sz="1800" dirty="0">
                <a:latin typeface="Arial" charset="0"/>
                <a:cs typeface="Arial" charset="0"/>
              </a:rPr>
              <a:t>The type of emergency</a:t>
            </a:r>
          </a:p>
          <a:p>
            <a:pPr marL="109537" indent="0">
              <a:lnSpc>
                <a:spcPct val="90000"/>
              </a:lnSpc>
              <a:buFont typeface="Arial" panose="020B0604020202020204" pitchFamily="34" charset="0"/>
              <a:buNone/>
              <a:defRPr/>
            </a:pPr>
            <a:endParaRPr lang="en-AU" altLang="en-US" sz="1800" dirty="0">
              <a:latin typeface="Arial" charset="0"/>
              <a:cs typeface="Arial" charset="0"/>
            </a:endParaRPr>
          </a:p>
          <a:p>
            <a:pPr marL="711200" indent="-601663">
              <a:lnSpc>
                <a:spcPct val="90000"/>
              </a:lnSpc>
              <a:defRPr/>
            </a:pPr>
            <a:r>
              <a:rPr lang="en-AU" altLang="en-US" sz="1800" dirty="0">
                <a:latin typeface="Arial" charset="0"/>
                <a:cs typeface="Arial" charset="0"/>
              </a:rPr>
              <a:t>If anyone is injured (you can provide assistance once you’ve passed on all the information - if you are trained and it is safe to do so)</a:t>
            </a:r>
          </a:p>
          <a:p>
            <a:pPr marL="109537" indent="0">
              <a:lnSpc>
                <a:spcPct val="90000"/>
              </a:lnSpc>
              <a:buNone/>
              <a:defRPr/>
            </a:pPr>
            <a:endParaRPr lang="en-AU" altLang="en-US" sz="1800" dirty="0">
              <a:latin typeface="Arial" charset="0"/>
              <a:cs typeface="Arial" charset="0"/>
            </a:endParaRPr>
          </a:p>
          <a:p>
            <a:pPr marL="711200" indent="-601663">
              <a:lnSpc>
                <a:spcPct val="90000"/>
              </a:lnSpc>
              <a:defRPr/>
            </a:pPr>
            <a:r>
              <a:rPr lang="en-AU" altLang="en-US" sz="1800" dirty="0">
                <a:latin typeface="Arial" charset="0"/>
                <a:cs typeface="Arial" charset="0"/>
              </a:rPr>
              <a:t>Remain calm and wait for instructions</a:t>
            </a:r>
          </a:p>
          <a:p>
            <a:pPr>
              <a:lnSpc>
                <a:spcPct val="90000"/>
              </a:lnSpc>
              <a:buFontTx/>
              <a:buNone/>
              <a:defRPr/>
            </a:pPr>
            <a:r>
              <a:rPr lang="en-AU" altLang="en-US" sz="2100" dirty="0">
                <a:latin typeface="Century Gothic" pitchFamily="34" charset="0"/>
              </a:rPr>
              <a:t> </a:t>
            </a:r>
          </a:p>
          <a:p>
            <a:pPr>
              <a:lnSpc>
                <a:spcPct val="90000"/>
              </a:lnSpc>
              <a:buFontTx/>
              <a:buNone/>
              <a:defRPr/>
            </a:pPr>
            <a:endParaRPr lang="en-AU" altLang="en-US" sz="2000" dirty="0">
              <a:latin typeface="Century Gothic" pitchFamily="34" charset="0"/>
            </a:endParaRPr>
          </a:p>
          <a:p>
            <a:pPr>
              <a:lnSpc>
                <a:spcPct val="90000"/>
              </a:lnSpc>
              <a:buFontTx/>
              <a:buNone/>
              <a:defRPr/>
            </a:pPr>
            <a:endParaRPr lang="en-AU" altLang="en-US" sz="2000" dirty="0">
              <a:latin typeface="Century Gothic" pitchFamily="34" charset="0"/>
            </a:endParaRPr>
          </a:p>
        </p:txBody>
      </p:sp>
    </p:spTree>
    <p:extLst>
      <p:ext uri="{BB962C8B-B14F-4D97-AF65-F5344CB8AC3E}">
        <p14:creationId xmlns:p14="http://schemas.microsoft.com/office/powerpoint/2010/main" val="372012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 calcmode="lin" valueType="num">
                                      <p:cBhvr additive="base">
                                        <p:cTn id="1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 calcmode="lin" valueType="num">
                                      <p:cBhvr additive="base">
                                        <p:cTn id="2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 calcmode="lin" valueType="num">
                                      <p:cBhvr additive="base">
                                        <p:cTn id="2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anim calcmode="lin" valueType="num">
                                      <p:cBhvr additive="base">
                                        <p:cTn id="3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F93D-0FF1-49C6-AD9F-8607A877D50B}"/>
              </a:ext>
            </a:extLst>
          </p:cNvPr>
          <p:cNvSpPr>
            <a:spLocks noGrp="1"/>
          </p:cNvSpPr>
          <p:nvPr>
            <p:ph type="title"/>
          </p:nvPr>
        </p:nvSpPr>
        <p:spPr>
          <a:xfrm>
            <a:off x="158620" y="365126"/>
            <a:ext cx="8356730" cy="717225"/>
          </a:xfrm>
        </p:spPr>
        <p:txBody>
          <a:bodyPr/>
          <a:lstStyle/>
          <a:p>
            <a:r>
              <a:rPr lang="en-AU" b="1" dirty="0">
                <a:solidFill>
                  <a:srgbClr val="FFC000"/>
                </a:solidFill>
                <a:latin typeface="Arial" panose="020B0604020202020204" pitchFamily="34" charset="0"/>
                <a:cs typeface="Arial" panose="020B0604020202020204" pitchFamily="34" charset="0"/>
              </a:rPr>
              <a:t>Re-acting to Emergency Calls</a:t>
            </a:r>
          </a:p>
        </p:txBody>
      </p:sp>
      <p:sp>
        <p:nvSpPr>
          <p:cNvPr id="4" name="Rectangle 3">
            <a:extLst>
              <a:ext uri="{FF2B5EF4-FFF2-40B4-BE49-F238E27FC236}">
                <a16:creationId xmlns:a16="http://schemas.microsoft.com/office/drawing/2014/main" id="{66CE5B65-0120-495C-A903-9951187B692E}"/>
              </a:ext>
            </a:extLst>
          </p:cNvPr>
          <p:cNvSpPr/>
          <p:nvPr/>
        </p:nvSpPr>
        <p:spPr>
          <a:xfrm>
            <a:off x="107504" y="2348880"/>
            <a:ext cx="8856984" cy="1421928"/>
          </a:xfrm>
          <a:prstGeom prst="rect">
            <a:avLst/>
          </a:prstGeom>
        </p:spPr>
        <p:txBody>
          <a:bodyPr wrap="square">
            <a:spAutoFit/>
          </a:bodyPr>
          <a:lstStyle/>
          <a:p>
            <a:pPr marL="711200" indent="-601663" algn="ctr" defTabSz="914400">
              <a:lnSpc>
                <a:spcPct val="90000"/>
              </a:lnSpc>
              <a:defRPr/>
            </a:pPr>
            <a:r>
              <a:rPr lang="en-AU" altLang="en-US" sz="3200" dirty="0">
                <a:solidFill>
                  <a:prstClr val="black"/>
                </a:solidFill>
                <a:latin typeface="Arial" charset="0"/>
                <a:cs typeface="Arial" charset="0"/>
              </a:rPr>
              <a:t>If you are driving / operating on site,</a:t>
            </a:r>
          </a:p>
          <a:p>
            <a:pPr marL="711200" indent="-601663" algn="ctr" defTabSz="914400">
              <a:lnSpc>
                <a:spcPct val="90000"/>
              </a:lnSpc>
              <a:defRPr/>
            </a:pPr>
            <a:r>
              <a:rPr lang="en-AU" altLang="en-US" sz="3200" dirty="0">
                <a:solidFill>
                  <a:prstClr val="black"/>
                </a:solidFill>
                <a:latin typeface="Arial" charset="0"/>
                <a:cs typeface="Arial" charset="0"/>
              </a:rPr>
              <a:t>what should you do when an emergency is called?</a:t>
            </a:r>
          </a:p>
        </p:txBody>
      </p:sp>
    </p:spTree>
    <p:extLst>
      <p:ext uri="{BB962C8B-B14F-4D97-AF65-F5344CB8AC3E}">
        <p14:creationId xmlns:p14="http://schemas.microsoft.com/office/powerpoint/2010/main" val="302200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5A6F3-8714-4780-A6D3-D4495160B8BF}"/>
              </a:ext>
            </a:extLst>
          </p:cNvPr>
          <p:cNvSpPr>
            <a:spLocks noGrp="1"/>
          </p:cNvSpPr>
          <p:nvPr>
            <p:ph type="title"/>
          </p:nvPr>
        </p:nvSpPr>
        <p:spPr>
          <a:xfrm>
            <a:off x="354563" y="365126"/>
            <a:ext cx="8160787" cy="745217"/>
          </a:xfrm>
        </p:spPr>
        <p:txBody>
          <a:bodyPr/>
          <a:lstStyle/>
          <a:p>
            <a:r>
              <a:rPr lang="en-AU" b="1" dirty="0">
                <a:solidFill>
                  <a:srgbClr val="FFC000"/>
                </a:solidFill>
                <a:latin typeface="Arial" panose="020B0604020202020204" pitchFamily="34" charset="0"/>
                <a:cs typeface="Arial" panose="020B0604020202020204" pitchFamily="34" charset="0"/>
              </a:rPr>
              <a:t>To Operate an Extinguisher</a:t>
            </a:r>
          </a:p>
        </p:txBody>
      </p:sp>
      <p:pic>
        <p:nvPicPr>
          <p:cNvPr id="4" name="Picture 1">
            <a:extLst>
              <a:ext uri="{FF2B5EF4-FFF2-40B4-BE49-F238E27FC236}">
                <a16:creationId xmlns:a16="http://schemas.microsoft.com/office/drawing/2014/main" id="{1DE86D3E-1E0C-4A82-B390-A4A9959490CF}"/>
              </a:ext>
            </a:extLst>
          </p:cNvPr>
          <p:cNvPicPr>
            <a:picLocks noChangeAspect="1"/>
          </p:cNvPicPr>
          <p:nvPr/>
        </p:nvPicPr>
        <p:blipFill>
          <a:blip r:embed="rId2">
            <a:extLst>
              <a:ext uri="{28A0092B-C50C-407E-A947-70E740481C1C}">
                <a14:useLocalDpi xmlns:a14="http://schemas.microsoft.com/office/drawing/2010/main" val="0"/>
              </a:ext>
            </a:extLst>
          </a:blip>
          <a:srcRect b="3912"/>
          <a:stretch>
            <a:fillRect/>
          </a:stretch>
        </p:blipFill>
        <p:spPr bwMode="auto">
          <a:xfrm>
            <a:off x="1045028" y="1259633"/>
            <a:ext cx="6830009" cy="510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461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E71C-941C-4EF0-93DC-8BDBDB0F6812}"/>
              </a:ext>
            </a:extLst>
          </p:cNvPr>
          <p:cNvSpPr>
            <a:spLocks noGrp="1"/>
          </p:cNvSpPr>
          <p:nvPr>
            <p:ph type="title"/>
          </p:nvPr>
        </p:nvSpPr>
        <p:spPr>
          <a:xfrm>
            <a:off x="233265" y="365126"/>
            <a:ext cx="8282085" cy="1137103"/>
          </a:xfrm>
        </p:spPr>
        <p:txBody>
          <a:bodyPr>
            <a:normAutofit fontScale="90000"/>
          </a:bodyPr>
          <a:lstStyle/>
          <a:p>
            <a:r>
              <a:rPr lang="en-AU" b="1" dirty="0">
                <a:solidFill>
                  <a:srgbClr val="FFC000"/>
                </a:solidFill>
                <a:latin typeface="Arial" panose="020B0604020202020204" pitchFamily="34" charset="0"/>
                <a:cs typeface="Arial" panose="020B0604020202020204" pitchFamily="34" charset="0"/>
              </a:rPr>
              <a:t>PPE</a:t>
            </a:r>
            <a:br>
              <a:rPr lang="en-AU" b="1" dirty="0">
                <a:solidFill>
                  <a:srgbClr val="FFC000"/>
                </a:solidFill>
                <a:latin typeface="Arial" panose="020B0604020202020204" pitchFamily="34" charset="0"/>
                <a:cs typeface="Arial" panose="020B0604020202020204" pitchFamily="34" charset="0"/>
              </a:rPr>
            </a:br>
            <a:r>
              <a:rPr lang="en-AU" b="1" dirty="0">
                <a:solidFill>
                  <a:srgbClr val="FFC000"/>
                </a:solidFill>
                <a:latin typeface="Arial" panose="020B0604020202020204" pitchFamily="34" charset="0"/>
                <a:cs typeface="Arial" panose="020B0604020202020204" pitchFamily="34" charset="0"/>
              </a:rPr>
              <a:t>Personal Protective Equipment</a:t>
            </a:r>
          </a:p>
        </p:txBody>
      </p:sp>
      <p:sp>
        <p:nvSpPr>
          <p:cNvPr id="4" name="Rectangle 3">
            <a:extLst>
              <a:ext uri="{FF2B5EF4-FFF2-40B4-BE49-F238E27FC236}">
                <a16:creationId xmlns:a16="http://schemas.microsoft.com/office/drawing/2014/main" id="{FF49901A-483A-429D-B249-FC5ED824E2EF}"/>
              </a:ext>
            </a:extLst>
          </p:cNvPr>
          <p:cNvSpPr/>
          <p:nvPr/>
        </p:nvSpPr>
        <p:spPr>
          <a:xfrm>
            <a:off x="429208" y="2439614"/>
            <a:ext cx="8563272" cy="3108543"/>
          </a:xfrm>
          <a:prstGeom prst="rect">
            <a:avLst/>
          </a:prstGeom>
        </p:spPr>
        <p:txBody>
          <a:bodyPr wrap="square">
            <a:spAutoFit/>
          </a:bodyPr>
          <a:lstStyle/>
          <a:p>
            <a:pPr>
              <a:defRPr/>
            </a:pPr>
            <a:r>
              <a:rPr lang="en-US" sz="2800" dirty="0">
                <a:latin typeface="Arial" panose="020B0604020202020204" pitchFamily="34" charset="0"/>
                <a:cs typeface="Arial" panose="020B0604020202020204" pitchFamily="34" charset="0"/>
              </a:rPr>
              <a:t>To present Big Yellow well, be sure that your:</a:t>
            </a:r>
          </a:p>
          <a:p>
            <a:pPr>
              <a:defRP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Uniforms are free from rips and tears</a:t>
            </a:r>
            <a:endParaRPr lang="en-AU"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Your shirt sleeves are rolled down</a:t>
            </a:r>
            <a:endParaRPr lang="en-AU"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Shirts tucked into trousers / jeans</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318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8A2F-6758-4183-8576-CE2157C59960}"/>
              </a:ext>
            </a:extLst>
          </p:cNvPr>
          <p:cNvSpPr>
            <a:spLocks noGrp="1"/>
          </p:cNvSpPr>
          <p:nvPr>
            <p:ph type="title"/>
          </p:nvPr>
        </p:nvSpPr>
        <p:spPr>
          <a:xfrm>
            <a:off x="628650" y="365127"/>
            <a:ext cx="7886700" cy="726556"/>
          </a:xfrm>
        </p:spPr>
        <p:txBody>
          <a:bodyPr/>
          <a:lstStyle/>
          <a:p>
            <a:r>
              <a:rPr lang="en-AU" b="1" dirty="0">
                <a:solidFill>
                  <a:srgbClr val="FFC000"/>
                </a:solidFill>
                <a:latin typeface="Arial" panose="020B0604020202020204" pitchFamily="34" charset="0"/>
                <a:cs typeface="Arial" panose="020B0604020202020204" pitchFamily="34" charset="0"/>
              </a:rPr>
              <a:t>PPE – Safety Glasses</a:t>
            </a:r>
          </a:p>
        </p:txBody>
      </p:sp>
      <p:pic>
        <p:nvPicPr>
          <p:cNvPr id="4" name="Picture 3">
            <a:extLst>
              <a:ext uri="{FF2B5EF4-FFF2-40B4-BE49-F238E27FC236}">
                <a16:creationId xmlns:a16="http://schemas.microsoft.com/office/drawing/2014/main" id="{86B2EE1D-D103-4A94-A63A-7C285CF57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762716"/>
            <a:ext cx="2818412" cy="2818412"/>
          </a:xfrm>
          <a:prstGeom prst="rect">
            <a:avLst/>
          </a:prstGeom>
        </p:spPr>
      </p:pic>
      <p:pic>
        <p:nvPicPr>
          <p:cNvPr id="5" name="Picture 4">
            <a:extLst>
              <a:ext uri="{FF2B5EF4-FFF2-40B4-BE49-F238E27FC236}">
                <a16:creationId xmlns:a16="http://schemas.microsoft.com/office/drawing/2014/main" id="{1FDF89C0-7CD4-48D7-8678-20FDA3B96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36" y="1330484"/>
            <a:ext cx="2095500" cy="1394460"/>
          </a:xfrm>
          <a:prstGeom prst="rect">
            <a:avLst/>
          </a:prstGeom>
        </p:spPr>
      </p:pic>
      <p:pic>
        <p:nvPicPr>
          <p:cNvPr id="7" name="Picture 6">
            <a:extLst>
              <a:ext uri="{FF2B5EF4-FFF2-40B4-BE49-F238E27FC236}">
                <a16:creationId xmlns:a16="http://schemas.microsoft.com/office/drawing/2014/main" id="{9B0FE571-5C95-4511-819E-234112F25558}"/>
              </a:ext>
            </a:extLst>
          </p:cNvPr>
          <p:cNvPicPr>
            <a:picLocks noChangeAspect="1"/>
          </p:cNvPicPr>
          <p:nvPr/>
        </p:nvPicPr>
        <p:blipFill rotWithShape="1">
          <a:blip r:embed="rId5">
            <a:extLst>
              <a:ext uri="{28A0092B-C50C-407E-A947-70E740481C1C}">
                <a14:useLocalDpi xmlns:a14="http://schemas.microsoft.com/office/drawing/2010/main" val="0"/>
              </a:ext>
            </a:extLst>
          </a:blip>
          <a:srcRect l="11412"/>
          <a:stretch/>
        </p:blipFill>
        <p:spPr>
          <a:xfrm>
            <a:off x="6506957" y="1296452"/>
            <a:ext cx="2036650" cy="1427624"/>
          </a:xfrm>
          <a:prstGeom prst="rect">
            <a:avLst/>
          </a:prstGeom>
        </p:spPr>
      </p:pic>
      <p:pic>
        <p:nvPicPr>
          <p:cNvPr id="8" name="Picture 2" descr="Face Shields">
            <a:extLst>
              <a:ext uri="{FF2B5EF4-FFF2-40B4-BE49-F238E27FC236}">
                <a16:creationId xmlns:a16="http://schemas.microsoft.com/office/drawing/2014/main" id="{EA406B76-EDC4-404F-8FC5-927AA6EB41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187" t="12884" r="17329" b="13719"/>
          <a:stretch/>
        </p:blipFill>
        <p:spPr bwMode="auto">
          <a:xfrm>
            <a:off x="611560" y="4437112"/>
            <a:ext cx="2095500" cy="156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UNISAFE Welding Helmet">
            <a:extLst>
              <a:ext uri="{FF2B5EF4-FFF2-40B4-BE49-F238E27FC236}">
                <a16:creationId xmlns:a16="http://schemas.microsoft.com/office/drawing/2014/main" id="{90FDD1F4-371C-4594-B147-59AA1F3EE7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8857" y="4437112"/>
            <a:ext cx="2036650" cy="156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764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93B1-3BBF-4AFC-8AF1-3F0C96B1F5FA}"/>
              </a:ext>
            </a:extLst>
          </p:cNvPr>
          <p:cNvSpPr>
            <a:spLocks noGrp="1"/>
          </p:cNvSpPr>
          <p:nvPr>
            <p:ph type="title"/>
          </p:nvPr>
        </p:nvSpPr>
        <p:spPr>
          <a:xfrm>
            <a:off x="628650" y="365127"/>
            <a:ext cx="7886700" cy="726556"/>
          </a:xfrm>
        </p:spPr>
        <p:txBody>
          <a:bodyPr/>
          <a:lstStyle/>
          <a:p>
            <a:r>
              <a:rPr lang="en-AU" b="1" dirty="0">
                <a:solidFill>
                  <a:srgbClr val="FFC000"/>
                </a:solidFill>
                <a:latin typeface="Arial" panose="020B0604020202020204" pitchFamily="34" charset="0"/>
                <a:cs typeface="Arial" panose="020B0604020202020204" pitchFamily="34" charset="0"/>
              </a:rPr>
              <a:t>PPE – Safety Boots</a:t>
            </a:r>
          </a:p>
        </p:txBody>
      </p:sp>
      <p:pic>
        <p:nvPicPr>
          <p:cNvPr id="4" name="Picture 2" descr="Buy Steel Blue Argyle Safety Boots">
            <a:extLst>
              <a:ext uri="{FF2B5EF4-FFF2-40B4-BE49-F238E27FC236}">
                <a16:creationId xmlns:a16="http://schemas.microsoft.com/office/drawing/2014/main" id="{881DF074-0EFA-40E3-83AA-376B648DD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21" y="2222511"/>
            <a:ext cx="268742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TEEL BLUE PORTLAND SAFETY BOOTS - STYLE 312104">
            <a:extLst>
              <a:ext uri="{FF2B5EF4-FFF2-40B4-BE49-F238E27FC236}">
                <a16:creationId xmlns:a16="http://schemas.microsoft.com/office/drawing/2014/main" id="{BC085BE9-C5B4-437A-99FD-72630A6B7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056" y="2222511"/>
            <a:ext cx="2780949"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FE4B55B-90C1-44FA-974E-40CFD9B9D19F}"/>
              </a:ext>
            </a:extLst>
          </p:cNvPr>
          <p:cNvSpPr txBox="1"/>
          <p:nvPr/>
        </p:nvSpPr>
        <p:spPr>
          <a:xfrm>
            <a:off x="712521" y="5445428"/>
            <a:ext cx="780282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3600" b="0" i="0" u="none" strike="noStrike" kern="0" cap="none" spc="0" normalizeH="0" baseline="0" noProof="0" dirty="0">
                <a:ln>
                  <a:noFill/>
                </a:ln>
                <a:solidFill>
                  <a:prstClr val="black"/>
                </a:solidFill>
                <a:effectLst/>
                <a:uLnTx/>
                <a:uFillTx/>
              </a:rPr>
              <a:t>Your boots should be laced to the top</a:t>
            </a:r>
          </a:p>
        </p:txBody>
      </p:sp>
    </p:spTree>
    <p:extLst>
      <p:ext uri="{BB962C8B-B14F-4D97-AF65-F5344CB8AC3E}">
        <p14:creationId xmlns:p14="http://schemas.microsoft.com/office/powerpoint/2010/main" val="298113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0145-A060-4450-8ED6-FB9656BA9F17}"/>
              </a:ext>
            </a:extLst>
          </p:cNvPr>
          <p:cNvSpPr>
            <a:spLocks noGrp="1"/>
          </p:cNvSpPr>
          <p:nvPr>
            <p:ph type="title"/>
          </p:nvPr>
        </p:nvSpPr>
        <p:spPr>
          <a:xfrm>
            <a:off x="452761" y="365126"/>
            <a:ext cx="8062589" cy="691317"/>
          </a:xfrm>
        </p:spPr>
        <p:txBody>
          <a:bodyPr>
            <a:normAutofit fontScale="90000"/>
          </a:bodyPr>
          <a:lstStyle/>
          <a:p>
            <a:r>
              <a:rPr lang="en-AU" b="1" dirty="0">
                <a:solidFill>
                  <a:srgbClr val="FF0000"/>
                </a:solidFill>
                <a:latin typeface="Arial" panose="020B0604020202020204" pitchFamily="34" charset="0"/>
                <a:cs typeface="Arial" panose="020B0604020202020204" pitchFamily="34" charset="0"/>
              </a:rPr>
              <a:t>No Smoking</a:t>
            </a:r>
          </a:p>
        </p:txBody>
      </p:sp>
      <p:sp>
        <p:nvSpPr>
          <p:cNvPr id="3" name="Content Placeholder 2">
            <a:extLst>
              <a:ext uri="{FF2B5EF4-FFF2-40B4-BE49-F238E27FC236}">
                <a16:creationId xmlns:a16="http://schemas.microsoft.com/office/drawing/2014/main" id="{3B8AEB61-3C52-4ABE-8234-946E6943623F}"/>
              </a:ext>
            </a:extLst>
          </p:cNvPr>
          <p:cNvSpPr>
            <a:spLocks noGrp="1"/>
          </p:cNvSpPr>
          <p:nvPr>
            <p:ph idx="1"/>
          </p:nvPr>
        </p:nvSpPr>
        <p:spPr>
          <a:xfrm>
            <a:off x="628650" y="1253330"/>
            <a:ext cx="7886700" cy="4978793"/>
          </a:xfrm>
        </p:spPr>
        <p:txBody>
          <a:bodyPr>
            <a:normAutofit lnSpcReduction="10000"/>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marL="0" indent="0" algn="ctr">
              <a:buNone/>
            </a:pPr>
            <a:r>
              <a:rPr lang="en-AU" dirty="0"/>
              <a:t>What are some of the areas that you</a:t>
            </a:r>
          </a:p>
          <a:p>
            <a:pPr marL="0" indent="0" algn="ctr">
              <a:buNone/>
            </a:pPr>
            <a:r>
              <a:rPr lang="en-AU" dirty="0"/>
              <a:t>would consider smoke free?</a:t>
            </a:r>
          </a:p>
        </p:txBody>
      </p:sp>
      <p:pic>
        <p:nvPicPr>
          <p:cNvPr id="4" name="Picture 2" descr="C:\Documents and Settings\kerrym\Local Settings\Temporary Internet Files\Content.IE5\L8GIU8VP\MP900399548[1].jpg">
            <a:extLst>
              <a:ext uri="{FF2B5EF4-FFF2-40B4-BE49-F238E27FC236}">
                <a16:creationId xmlns:a16="http://schemas.microsoft.com/office/drawing/2014/main" id="{3E8B9747-A939-403F-A556-9BAED2166F44}"/>
              </a:ext>
            </a:extLst>
          </p:cNvPr>
          <p:cNvPicPr>
            <a:picLocks noChangeAspect="1" noChangeArrowheads="1"/>
          </p:cNvPicPr>
          <p:nvPr/>
        </p:nvPicPr>
        <p:blipFill>
          <a:blip r:embed="rId3" cstate="print"/>
          <a:srcRect/>
          <a:stretch>
            <a:fillRect/>
          </a:stretch>
        </p:blipFill>
        <p:spPr bwMode="auto">
          <a:xfrm>
            <a:off x="3189380" y="1253331"/>
            <a:ext cx="2765239" cy="3457393"/>
          </a:xfrm>
          <a:prstGeom prst="rect">
            <a:avLst/>
          </a:prstGeom>
          <a:noFill/>
        </p:spPr>
      </p:pic>
    </p:spTree>
    <p:extLst>
      <p:ext uri="{BB962C8B-B14F-4D97-AF65-F5344CB8AC3E}">
        <p14:creationId xmlns:p14="http://schemas.microsoft.com/office/powerpoint/2010/main" val="2442697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FA4C-9E73-4E02-AEE0-7B9009D3DB6B}"/>
              </a:ext>
            </a:extLst>
          </p:cNvPr>
          <p:cNvSpPr>
            <a:spLocks noGrp="1"/>
          </p:cNvSpPr>
          <p:nvPr>
            <p:ph type="title"/>
          </p:nvPr>
        </p:nvSpPr>
        <p:spPr>
          <a:xfrm>
            <a:off x="410547" y="365126"/>
            <a:ext cx="8104803" cy="754547"/>
          </a:xfrm>
        </p:spPr>
        <p:txBody>
          <a:bodyPr/>
          <a:lstStyle/>
          <a:p>
            <a:r>
              <a:rPr lang="en-AU" b="1" dirty="0">
                <a:solidFill>
                  <a:srgbClr val="FFC000"/>
                </a:solidFill>
                <a:latin typeface="Arial" panose="020B0604020202020204" pitchFamily="34" charset="0"/>
                <a:cs typeface="Arial" panose="020B0604020202020204" pitchFamily="34" charset="0"/>
              </a:rPr>
              <a:t>PPE – Hard Hats</a:t>
            </a:r>
          </a:p>
        </p:txBody>
      </p:sp>
      <p:pic>
        <p:nvPicPr>
          <p:cNvPr id="4" name="Picture 21">
            <a:extLst>
              <a:ext uri="{FF2B5EF4-FFF2-40B4-BE49-F238E27FC236}">
                <a16:creationId xmlns:a16="http://schemas.microsoft.com/office/drawing/2014/main" id="{7C8299A3-5493-4E10-B0FE-4466E175FC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73" t="41690" r="29524" b="32162"/>
          <a:stretch/>
        </p:blipFill>
        <p:spPr bwMode="auto">
          <a:xfrm>
            <a:off x="594168" y="1233611"/>
            <a:ext cx="8099049" cy="273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D6C16717-E57A-4BE9-80B8-3957A82302B0}"/>
              </a:ext>
            </a:extLst>
          </p:cNvPr>
          <p:cNvSpPr txBox="1"/>
          <p:nvPr/>
        </p:nvSpPr>
        <p:spPr>
          <a:xfrm>
            <a:off x="287524" y="4278491"/>
            <a:ext cx="8568952" cy="1815882"/>
          </a:xfrm>
          <a:prstGeom prst="rect">
            <a:avLst/>
          </a:prstGeom>
          <a:noFill/>
        </p:spPr>
        <p:txBody>
          <a:bodyPr wrap="square" rtlCol="0">
            <a:spAutoFit/>
          </a:bodyPr>
          <a:lstStyle/>
          <a:p>
            <a:pPr algn="ctr" defTabSz="914400"/>
            <a:r>
              <a:rPr lang="en-AU" sz="2800" dirty="0">
                <a:solidFill>
                  <a:prstClr val="black"/>
                </a:solidFill>
                <a:latin typeface="Arial" panose="020B0604020202020204" pitchFamily="34" charset="0"/>
                <a:cs typeface="Arial" panose="020B0604020202020204" pitchFamily="34" charset="0"/>
              </a:rPr>
              <a:t>What are some of the things you should do to look after your hard hat??</a:t>
            </a:r>
          </a:p>
          <a:p>
            <a:pPr algn="ctr" defTabSz="914400"/>
            <a:endParaRPr lang="en-AU" sz="2800" dirty="0">
              <a:solidFill>
                <a:prstClr val="black"/>
              </a:solidFill>
              <a:latin typeface="Arial" panose="020B0604020202020204" pitchFamily="34" charset="0"/>
              <a:cs typeface="Arial" panose="020B0604020202020204" pitchFamily="34" charset="0"/>
            </a:endParaRPr>
          </a:p>
          <a:p>
            <a:pPr algn="ctr" defTabSz="914400"/>
            <a:r>
              <a:rPr lang="en-AU" sz="2800" dirty="0">
                <a:solidFill>
                  <a:prstClr val="black"/>
                </a:solidFill>
                <a:latin typeface="Arial" panose="020B0604020202020204" pitchFamily="34" charset="0"/>
                <a:cs typeface="Arial" panose="020B0604020202020204" pitchFamily="34" charset="0"/>
              </a:rPr>
              <a:t>Can you wear other headwear under your hardhat?</a:t>
            </a:r>
          </a:p>
        </p:txBody>
      </p:sp>
    </p:spTree>
    <p:extLst>
      <p:ext uri="{BB962C8B-B14F-4D97-AF65-F5344CB8AC3E}">
        <p14:creationId xmlns:p14="http://schemas.microsoft.com/office/powerpoint/2010/main" val="624444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5235-C4DA-4761-B1BD-AAD5F756C90C}"/>
              </a:ext>
            </a:extLst>
          </p:cNvPr>
          <p:cNvSpPr>
            <a:spLocks noGrp="1"/>
          </p:cNvSpPr>
          <p:nvPr>
            <p:ph type="title"/>
          </p:nvPr>
        </p:nvSpPr>
        <p:spPr>
          <a:xfrm>
            <a:off x="628650" y="365127"/>
            <a:ext cx="7886700" cy="707894"/>
          </a:xfrm>
        </p:spPr>
        <p:txBody>
          <a:bodyPr/>
          <a:lstStyle/>
          <a:p>
            <a:r>
              <a:rPr lang="en-AU" b="1" dirty="0">
                <a:solidFill>
                  <a:srgbClr val="FFC000"/>
                </a:solidFill>
                <a:latin typeface="Arial" panose="020B0604020202020204" pitchFamily="34" charset="0"/>
                <a:cs typeface="Arial" panose="020B0604020202020204" pitchFamily="34" charset="0"/>
              </a:rPr>
              <a:t>PPE – Hearing Protection</a:t>
            </a:r>
          </a:p>
        </p:txBody>
      </p:sp>
      <p:pic>
        <p:nvPicPr>
          <p:cNvPr id="4" name="Picture 3">
            <a:extLst>
              <a:ext uri="{FF2B5EF4-FFF2-40B4-BE49-F238E27FC236}">
                <a16:creationId xmlns:a16="http://schemas.microsoft.com/office/drawing/2014/main" id="{34556FE2-8823-4D09-AB1C-DD835B94B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16" y="1686001"/>
            <a:ext cx="4542745" cy="445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a:extLst>
              <a:ext uri="{FF2B5EF4-FFF2-40B4-BE49-F238E27FC236}">
                <a16:creationId xmlns:a16="http://schemas.microsoft.com/office/drawing/2014/main" id="{8432A067-5A00-4D15-9DE0-B7CD0A054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202" y="1771282"/>
            <a:ext cx="14795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8577C12-7F1D-4784-811D-3006E0763525}"/>
              </a:ext>
            </a:extLst>
          </p:cNvPr>
          <p:cNvSpPr/>
          <p:nvPr/>
        </p:nvSpPr>
        <p:spPr>
          <a:xfrm>
            <a:off x="5178656" y="4002920"/>
            <a:ext cx="3600400" cy="2246769"/>
          </a:xfrm>
          <a:prstGeom prst="rect">
            <a:avLst/>
          </a:prstGeom>
        </p:spPr>
        <p:txBody>
          <a:bodyPr wrap="square">
            <a:spAutoFit/>
          </a:bodyPr>
          <a:lstStyle/>
          <a:p>
            <a:pPr defTabSz="914400"/>
            <a:r>
              <a:rPr lang="en-US" sz="2000" dirty="0">
                <a:solidFill>
                  <a:prstClr val="black"/>
                </a:solidFill>
                <a:latin typeface="Arial" panose="020B0604020202020204" pitchFamily="34" charset="0"/>
                <a:cs typeface="Arial" panose="020B0604020202020204" pitchFamily="34" charset="0"/>
              </a:rPr>
              <a:t>Ear plugs correctly fitted do not extend beyond the tragus of the ear.</a:t>
            </a:r>
          </a:p>
          <a:p>
            <a:pPr defTabSz="914400"/>
            <a:endParaRPr lang="en-US" sz="2000" dirty="0">
              <a:solidFill>
                <a:prstClr val="black"/>
              </a:solidFill>
              <a:latin typeface="Arial" panose="020B0604020202020204" pitchFamily="34" charset="0"/>
              <a:cs typeface="Arial" panose="020B0604020202020204" pitchFamily="34" charset="0"/>
            </a:endParaRPr>
          </a:p>
          <a:p>
            <a:pPr defTabSz="914400"/>
            <a:r>
              <a:rPr lang="en-US" sz="2000" dirty="0">
                <a:solidFill>
                  <a:prstClr val="black"/>
                </a:solidFill>
                <a:latin typeface="Arial" panose="020B0604020202020204" pitchFamily="34" charset="0"/>
                <a:cs typeface="Arial" panose="020B0604020202020204" pitchFamily="34" charset="0"/>
              </a:rPr>
              <a:t>When viewing the person front on – the ear plugs will not visible.</a:t>
            </a:r>
            <a:endParaRPr lang="en-AU"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14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7C96-303A-46EF-AB22-884F1BD9BA3A}"/>
              </a:ext>
            </a:extLst>
          </p:cNvPr>
          <p:cNvSpPr>
            <a:spLocks noGrp="1"/>
          </p:cNvSpPr>
          <p:nvPr>
            <p:ph type="title"/>
          </p:nvPr>
        </p:nvSpPr>
        <p:spPr>
          <a:xfrm>
            <a:off x="628650" y="365126"/>
            <a:ext cx="7886700" cy="745217"/>
          </a:xfrm>
        </p:spPr>
        <p:txBody>
          <a:bodyPr/>
          <a:lstStyle/>
          <a:p>
            <a:r>
              <a:rPr lang="en-AU" b="1" dirty="0">
                <a:solidFill>
                  <a:srgbClr val="FFC000"/>
                </a:solidFill>
                <a:latin typeface="Arial" panose="020B0604020202020204" pitchFamily="34" charset="0"/>
                <a:cs typeface="Arial" panose="020B0604020202020204" pitchFamily="34" charset="0"/>
              </a:rPr>
              <a:t>PPE - Gloves</a:t>
            </a:r>
          </a:p>
        </p:txBody>
      </p:sp>
      <p:sp>
        <p:nvSpPr>
          <p:cNvPr id="4" name="Rectangle 3">
            <a:extLst>
              <a:ext uri="{FF2B5EF4-FFF2-40B4-BE49-F238E27FC236}">
                <a16:creationId xmlns:a16="http://schemas.microsoft.com/office/drawing/2014/main" id="{AFF67722-6770-4945-9B4F-DFC0A8BE3069}"/>
              </a:ext>
            </a:extLst>
          </p:cNvPr>
          <p:cNvSpPr/>
          <p:nvPr/>
        </p:nvSpPr>
        <p:spPr>
          <a:xfrm>
            <a:off x="266102" y="1268760"/>
            <a:ext cx="8640960" cy="769441"/>
          </a:xfrm>
          <a:prstGeom prst="rect">
            <a:avLst/>
          </a:prstGeom>
        </p:spPr>
        <p:txBody>
          <a:bodyPr wrap="square">
            <a:spAutoFit/>
          </a:bodyPr>
          <a:lstStyle/>
          <a:p>
            <a:pPr algn="ctr" defTabSz="914400"/>
            <a:r>
              <a:rPr lang="en-US" sz="2400" dirty="0">
                <a:solidFill>
                  <a:prstClr val="black"/>
                </a:solidFill>
                <a:latin typeface="Arial" panose="020B0604020202020204" pitchFamily="34" charset="0"/>
                <a:cs typeface="Arial" panose="020B0604020202020204" pitchFamily="34" charset="0"/>
              </a:rPr>
              <a:t>Personnel must use gloves for all manual handling tasks</a:t>
            </a:r>
          </a:p>
          <a:p>
            <a:pPr algn="ctr" defTabSz="914400"/>
            <a:r>
              <a:rPr lang="en-US" sz="2000" dirty="0">
                <a:solidFill>
                  <a:prstClr val="black"/>
                </a:solidFill>
                <a:latin typeface="Arial" panose="020B0604020202020204" pitchFamily="34" charset="0"/>
                <a:cs typeface="Arial" panose="020B0604020202020204" pitchFamily="34" charset="0"/>
              </a:rPr>
              <a:t>Everyone is issued with appropriate gloves and a glove clip</a:t>
            </a:r>
            <a:endParaRPr lang="en-AU" sz="20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21086C0-6AFE-46FF-B978-9BCF3E050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79" y="3429000"/>
            <a:ext cx="1890886" cy="1890886"/>
          </a:xfrm>
          <a:prstGeom prst="rect">
            <a:avLst/>
          </a:prstGeom>
        </p:spPr>
      </p:pic>
      <p:pic>
        <p:nvPicPr>
          <p:cNvPr id="6" name="Picture 5">
            <a:extLst>
              <a:ext uri="{FF2B5EF4-FFF2-40B4-BE49-F238E27FC236}">
                <a16:creationId xmlns:a16="http://schemas.microsoft.com/office/drawing/2014/main" id="{DB1C95B1-1AE6-42FD-8B3D-C8D12A3771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354" y="2196618"/>
            <a:ext cx="2239797" cy="1679848"/>
          </a:xfrm>
          <a:prstGeom prst="rect">
            <a:avLst/>
          </a:prstGeom>
        </p:spPr>
      </p:pic>
      <p:pic>
        <p:nvPicPr>
          <p:cNvPr id="7" name="Picture 6">
            <a:extLst>
              <a:ext uri="{FF2B5EF4-FFF2-40B4-BE49-F238E27FC236}">
                <a16:creationId xmlns:a16="http://schemas.microsoft.com/office/drawing/2014/main" id="{77DD2ACB-5701-4F80-B46B-5EA417487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394" y="2808159"/>
            <a:ext cx="2239797" cy="1679848"/>
          </a:xfrm>
          <a:prstGeom prst="rect">
            <a:avLst/>
          </a:prstGeom>
        </p:spPr>
      </p:pic>
      <p:pic>
        <p:nvPicPr>
          <p:cNvPr id="8" name="Picture 7">
            <a:extLst>
              <a:ext uri="{FF2B5EF4-FFF2-40B4-BE49-F238E27FC236}">
                <a16:creationId xmlns:a16="http://schemas.microsoft.com/office/drawing/2014/main" id="{DB6EE118-4723-4192-90CA-5883436F06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011" t="19888" r="16152"/>
          <a:stretch/>
        </p:blipFill>
        <p:spPr>
          <a:xfrm>
            <a:off x="3779267" y="4483880"/>
            <a:ext cx="1585466" cy="1404276"/>
          </a:xfrm>
          <a:prstGeom prst="rect">
            <a:avLst/>
          </a:prstGeom>
        </p:spPr>
      </p:pic>
    </p:spTree>
    <p:extLst>
      <p:ext uri="{BB962C8B-B14F-4D97-AF65-F5344CB8AC3E}">
        <p14:creationId xmlns:p14="http://schemas.microsoft.com/office/powerpoint/2010/main" val="3370325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BACB-E707-41BF-881C-B52886A11063}"/>
              </a:ext>
            </a:extLst>
          </p:cNvPr>
          <p:cNvSpPr>
            <a:spLocks noGrp="1"/>
          </p:cNvSpPr>
          <p:nvPr>
            <p:ph type="title"/>
          </p:nvPr>
        </p:nvSpPr>
        <p:spPr>
          <a:xfrm>
            <a:off x="628650" y="365127"/>
            <a:ext cx="7886700" cy="726556"/>
          </a:xfrm>
        </p:spPr>
        <p:txBody>
          <a:bodyPr/>
          <a:lstStyle/>
          <a:p>
            <a:r>
              <a:rPr lang="en-AU" b="1" dirty="0">
                <a:solidFill>
                  <a:srgbClr val="FFC000"/>
                </a:solidFill>
                <a:latin typeface="Arial" panose="020B0604020202020204" pitchFamily="34" charset="0"/>
                <a:cs typeface="Arial" panose="020B0604020202020204" pitchFamily="34" charset="0"/>
              </a:rPr>
              <a:t>PPE – Dust Masks</a:t>
            </a:r>
          </a:p>
        </p:txBody>
      </p:sp>
      <p:sp>
        <p:nvSpPr>
          <p:cNvPr id="4" name="Rectangle 3">
            <a:extLst>
              <a:ext uri="{FF2B5EF4-FFF2-40B4-BE49-F238E27FC236}">
                <a16:creationId xmlns:a16="http://schemas.microsoft.com/office/drawing/2014/main" id="{798A89BC-AD96-4352-9CCD-9A2ADF8A91AF}"/>
              </a:ext>
            </a:extLst>
          </p:cNvPr>
          <p:cNvSpPr/>
          <p:nvPr/>
        </p:nvSpPr>
        <p:spPr>
          <a:xfrm>
            <a:off x="323528" y="1724906"/>
            <a:ext cx="8640960" cy="830997"/>
          </a:xfrm>
          <a:prstGeom prst="rect">
            <a:avLst/>
          </a:prstGeom>
        </p:spPr>
        <p:txBody>
          <a:bodyPr wrap="square">
            <a:spAutoFit/>
          </a:bodyPr>
          <a:lstStyle/>
          <a:p>
            <a:pPr algn="ctr" defTabSz="914400"/>
            <a:r>
              <a:rPr lang="en-US" sz="2400" dirty="0">
                <a:solidFill>
                  <a:prstClr val="black"/>
                </a:solidFill>
                <a:latin typeface="Arial" panose="020B0604020202020204" pitchFamily="34" charset="0"/>
                <a:cs typeface="Arial" panose="020B0604020202020204" pitchFamily="34" charset="0"/>
              </a:rPr>
              <a:t>Big Yellow can supply both P1 and P2 half face dust masks for respiratory protection</a:t>
            </a:r>
            <a:endParaRPr lang="en-AU" sz="2400" dirty="0">
              <a:solidFill>
                <a:prstClr val="black"/>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18D05462-D941-4DA5-8F4E-B526AF19A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708920"/>
            <a:ext cx="4320480" cy="337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758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9FBCB-8BD3-44CB-8A97-E3C76546EA5B}"/>
              </a:ext>
            </a:extLst>
          </p:cNvPr>
          <p:cNvSpPr>
            <a:spLocks noGrp="1"/>
          </p:cNvSpPr>
          <p:nvPr>
            <p:ph idx="1"/>
          </p:nvPr>
        </p:nvSpPr>
        <p:spPr/>
        <p:txBody>
          <a:bodyPr/>
          <a:lstStyle/>
          <a:p>
            <a:pPr marL="0" indent="0">
              <a:buNone/>
            </a:pPr>
            <a:r>
              <a:rPr lang="en-AU" dirty="0"/>
              <a:t>This is the conclusion of this induction.</a:t>
            </a:r>
          </a:p>
          <a:p>
            <a:pPr marL="0" indent="0">
              <a:buNone/>
            </a:pPr>
            <a:endParaRPr lang="en-AU" dirty="0"/>
          </a:p>
          <a:p>
            <a:pPr marL="0" indent="0">
              <a:buNone/>
            </a:pPr>
            <a:r>
              <a:rPr lang="en-AU" dirty="0"/>
              <a:t>Firstly, welcome to Big Yellow and may we encourage you to be proactive in your work and ask you to ensure you think and work at health and safety parts of your role that ensures you look after yourselves and your work colleagues.</a:t>
            </a:r>
          </a:p>
        </p:txBody>
      </p:sp>
    </p:spTree>
    <p:extLst>
      <p:ext uri="{BB962C8B-B14F-4D97-AF65-F5344CB8AC3E}">
        <p14:creationId xmlns:p14="http://schemas.microsoft.com/office/powerpoint/2010/main" val="273559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1017-BC88-48BB-B191-35CDFA2FAF61}"/>
              </a:ext>
            </a:extLst>
          </p:cNvPr>
          <p:cNvSpPr>
            <a:spLocks noGrp="1"/>
          </p:cNvSpPr>
          <p:nvPr>
            <p:ph type="title"/>
          </p:nvPr>
        </p:nvSpPr>
        <p:spPr>
          <a:xfrm>
            <a:off x="470517" y="365127"/>
            <a:ext cx="8044833" cy="717950"/>
          </a:xfrm>
        </p:spPr>
        <p:txBody>
          <a:bodyPr/>
          <a:lstStyle/>
          <a:p>
            <a:r>
              <a:rPr lang="en-AU" b="1" dirty="0">
                <a:solidFill>
                  <a:srgbClr val="FFC000"/>
                </a:solidFill>
                <a:latin typeface="Arial" panose="020B0604020202020204" pitchFamily="34" charset="0"/>
                <a:cs typeface="Arial" panose="020B0604020202020204" pitchFamily="34" charset="0"/>
              </a:rPr>
              <a:t>Personal Mobiles</a:t>
            </a:r>
          </a:p>
        </p:txBody>
      </p:sp>
      <p:sp>
        <p:nvSpPr>
          <p:cNvPr id="3" name="Content Placeholder 2">
            <a:extLst>
              <a:ext uri="{FF2B5EF4-FFF2-40B4-BE49-F238E27FC236}">
                <a16:creationId xmlns:a16="http://schemas.microsoft.com/office/drawing/2014/main" id="{7A9C75C0-0542-4BD3-A175-071656D94AF7}"/>
              </a:ext>
            </a:extLst>
          </p:cNvPr>
          <p:cNvSpPr>
            <a:spLocks noGrp="1"/>
          </p:cNvSpPr>
          <p:nvPr>
            <p:ph idx="1"/>
          </p:nvPr>
        </p:nvSpPr>
        <p:spPr>
          <a:xfrm>
            <a:off x="628650" y="1233996"/>
            <a:ext cx="7886700" cy="4942967"/>
          </a:xfrm>
        </p:spPr>
        <p:txBody>
          <a:bodyPr>
            <a:normAutofit fontScale="92500" lnSpcReduction="20000"/>
          </a:bodyPr>
          <a:lstStyle/>
          <a:p>
            <a:endParaRPr lang="en-AU" dirty="0"/>
          </a:p>
          <a:p>
            <a:endParaRPr lang="en-AU" dirty="0"/>
          </a:p>
          <a:p>
            <a:endParaRPr lang="en-AU" dirty="0"/>
          </a:p>
          <a:p>
            <a:endParaRPr lang="en-AU" dirty="0"/>
          </a:p>
          <a:p>
            <a:endParaRPr lang="en-AU" dirty="0"/>
          </a:p>
          <a:p>
            <a:endParaRPr lang="en-AU" dirty="0"/>
          </a:p>
          <a:p>
            <a:endParaRPr lang="en-AU" dirty="0"/>
          </a:p>
          <a:p>
            <a:pPr algn="ctr">
              <a:buNone/>
            </a:pPr>
            <a:r>
              <a:rPr lang="en-AU" sz="2800" b="1" dirty="0">
                <a:latin typeface="Arial" pitchFamily="34" charset="0"/>
                <a:cs typeface="Arial" pitchFamily="34" charset="0"/>
              </a:rPr>
              <a:t>Personal and unauthorised mobile phones</a:t>
            </a:r>
          </a:p>
          <a:p>
            <a:pPr algn="ctr">
              <a:buNone/>
            </a:pPr>
            <a:r>
              <a:rPr lang="en-AU" sz="2800" b="1" dirty="0">
                <a:latin typeface="Arial" pitchFamily="34" charset="0"/>
                <a:cs typeface="Arial" pitchFamily="34" charset="0"/>
              </a:rPr>
              <a:t>are not permitted on site</a:t>
            </a:r>
          </a:p>
          <a:p>
            <a:pPr algn="ctr">
              <a:buNone/>
            </a:pPr>
            <a:endParaRPr lang="en-AU" sz="2800" b="1" dirty="0">
              <a:latin typeface="Arial" pitchFamily="34" charset="0"/>
              <a:cs typeface="Arial" pitchFamily="34" charset="0"/>
            </a:endParaRPr>
          </a:p>
          <a:p>
            <a:pPr algn="ctr">
              <a:buNone/>
            </a:pPr>
            <a:r>
              <a:rPr lang="en-AU" sz="2800" b="1" dirty="0">
                <a:latin typeface="Arial" pitchFamily="34" charset="0"/>
                <a:cs typeface="Arial" pitchFamily="34" charset="0"/>
              </a:rPr>
              <a:t>What are some of the risks associated</a:t>
            </a:r>
          </a:p>
          <a:p>
            <a:pPr algn="ctr">
              <a:buNone/>
            </a:pPr>
            <a:r>
              <a:rPr lang="en-AU" sz="2800" b="1" dirty="0">
                <a:latin typeface="Arial" pitchFamily="34" charset="0"/>
                <a:cs typeface="Arial" pitchFamily="34" charset="0"/>
              </a:rPr>
              <a:t>with mobile phones on site?</a:t>
            </a:r>
          </a:p>
          <a:p>
            <a:endParaRPr lang="en-AU" dirty="0"/>
          </a:p>
        </p:txBody>
      </p:sp>
      <p:pic>
        <p:nvPicPr>
          <p:cNvPr id="5" name="Picture 2" descr="C:\Documents and Settings\kerrym\Local Settings\Temporary Internet Files\Content.IE5\1VALMBWF\MC900432629[1].png">
            <a:extLst>
              <a:ext uri="{FF2B5EF4-FFF2-40B4-BE49-F238E27FC236}">
                <a16:creationId xmlns:a16="http://schemas.microsoft.com/office/drawing/2014/main" id="{6F8BC637-11A1-40DC-8871-FA38379EC680}"/>
              </a:ext>
            </a:extLst>
          </p:cNvPr>
          <p:cNvPicPr>
            <a:picLocks noChangeAspect="1" noChangeArrowheads="1"/>
          </p:cNvPicPr>
          <p:nvPr/>
        </p:nvPicPr>
        <p:blipFill>
          <a:blip r:embed="rId3" cstate="print"/>
          <a:srcRect/>
          <a:stretch>
            <a:fillRect/>
          </a:stretch>
        </p:blipFill>
        <p:spPr bwMode="auto">
          <a:xfrm>
            <a:off x="3021374" y="1988348"/>
            <a:ext cx="2647443" cy="1944216"/>
          </a:xfrm>
          <a:prstGeom prst="rect">
            <a:avLst/>
          </a:prstGeom>
          <a:noFill/>
        </p:spPr>
      </p:pic>
      <p:sp>
        <p:nvSpPr>
          <p:cNvPr id="6" name="&quot;No&quot; Symbol 5">
            <a:extLst>
              <a:ext uri="{FF2B5EF4-FFF2-40B4-BE49-F238E27FC236}">
                <a16:creationId xmlns:a16="http://schemas.microsoft.com/office/drawing/2014/main" id="{D0DB6157-87AA-4C48-BB98-3770B9007627}"/>
              </a:ext>
            </a:extLst>
          </p:cNvPr>
          <p:cNvSpPr/>
          <p:nvPr/>
        </p:nvSpPr>
        <p:spPr>
          <a:xfrm>
            <a:off x="3345925" y="2204372"/>
            <a:ext cx="1872208" cy="1512168"/>
          </a:xfrm>
          <a:prstGeom prst="noSmoking">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86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FA91-2FA1-47CB-B53B-87BE1DDE55CD}"/>
              </a:ext>
            </a:extLst>
          </p:cNvPr>
          <p:cNvSpPr>
            <a:spLocks noGrp="1"/>
          </p:cNvSpPr>
          <p:nvPr>
            <p:ph type="title"/>
          </p:nvPr>
        </p:nvSpPr>
        <p:spPr>
          <a:xfrm>
            <a:off x="523783" y="365127"/>
            <a:ext cx="7991567" cy="664684"/>
          </a:xfrm>
        </p:spPr>
        <p:txBody>
          <a:bodyPr>
            <a:normAutofit fontScale="90000"/>
          </a:bodyPr>
          <a:lstStyle/>
          <a:p>
            <a:r>
              <a:rPr lang="en-AU" b="1" dirty="0">
                <a:solidFill>
                  <a:srgbClr val="FFC000"/>
                </a:solidFill>
                <a:latin typeface="Arial" panose="020B0604020202020204" pitchFamily="34" charset="0"/>
                <a:cs typeface="Arial" panose="020B0604020202020204" pitchFamily="34" charset="0"/>
              </a:rPr>
              <a:t>Digital Music Devices</a:t>
            </a:r>
          </a:p>
        </p:txBody>
      </p:sp>
      <p:pic>
        <p:nvPicPr>
          <p:cNvPr id="4" name="Picture 11" descr="C:\Documents and Settings\kerrym\Local Settings\Temporary Internet Files\Content.IE5\QIZLWPSS\MC900439836[1].png">
            <a:extLst>
              <a:ext uri="{FF2B5EF4-FFF2-40B4-BE49-F238E27FC236}">
                <a16:creationId xmlns:a16="http://schemas.microsoft.com/office/drawing/2014/main" id="{8B61DEBD-4403-4DF7-8C94-A7631EE1C2B8}"/>
              </a:ext>
            </a:extLst>
          </p:cNvPr>
          <p:cNvPicPr>
            <a:picLocks noGrp="1" noChangeAspect="1" noChangeArrowheads="1"/>
          </p:cNvPicPr>
          <p:nvPr>
            <p:ph idx="1"/>
          </p:nvPr>
        </p:nvPicPr>
        <p:blipFill>
          <a:blip r:embed="rId3" cstate="print"/>
          <a:srcRect/>
          <a:stretch>
            <a:fillRect/>
          </a:stretch>
        </p:blipFill>
        <p:spPr bwMode="auto">
          <a:xfrm>
            <a:off x="3200400" y="1281946"/>
            <a:ext cx="2743200" cy="2743200"/>
          </a:xfrm>
          <a:prstGeom prst="rect">
            <a:avLst/>
          </a:prstGeom>
          <a:noFill/>
        </p:spPr>
      </p:pic>
      <p:sp>
        <p:nvSpPr>
          <p:cNvPr id="5" name="Content Placeholder 2">
            <a:extLst>
              <a:ext uri="{FF2B5EF4-FFF2-40B4-BE49-F238E27FC236}">
                <a16:creationId xmlns:a16="http://schemas.microsoft.com/office/drawing/2014/main" id="{DB30FE85-993C-4931-9DD2-8F1C85242467}"/>
              </a:ext>
            </a:extLst>
          </p:cNvPr>
          <p:cNvSpPr txBox="1">
            <a:spLocks/>
          </p:cNvSpPr>
          <p:nvPr/>
        </p:nvSpPr>
        <p:spPr>
          <a:xfrm>
            <a:off x="107504" y="4653136"/>
            <a:ext cx="8856984"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Why can’t we listen to music through ear phones when operating vehicles or equipment?</a:t>
            </a:r>
            <a:endParaRPr kumimoji="0" lang="en-AU"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642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49E8-2819-40E6-945D-52AC97FF581C}"/>
              </a:ext>
            </a:extLst>
          </p:cNvPr>
          <p:cNvSpPr>
            <a:spLocks noGrp="1"/>
          </p:cNvSpPr>
          <p:nvPr>
            <p:ph type="title"/>
          </p:nvPr>
        </p:nvSpPr>
        <p:spPr>
          <a:xfrm>
            <a:off x="539552" y="365127"/>
            <a:ext cx="7975798" cy="602540"/>
          </a:xfrm>
        </p:spPr>
        <p:txBody>
          <a:bodyPr>
            <a:normAutofit fontScale="90000"/>
          </a:bodyPr>
          <a:lstStyle/>
          <a:p>
            <a:r>
              <a:rPr lang="en-AU" b="1" dirty="0">
                <a:solidFill>
                  <a:srgbClr val="FFC000"/>
                </a:solidFill>
                <a:latin typeface="Arial" panose="020B0604020202020204" pitchFamily="34" charset="0"/>
                <a:cs typeface="Arial" panose="020B0604020202020204" pitchFamily="34" charset="0"/>
              </a:rPr>
              <a:t>Jewellery</a:t>
            </a:r>
          </a:p>
        </p:txBody>
      </p:sp>
      <p:sp>
        <p:nvSpPr>
          <p:cNvPr id="4" name="Content Placeholder 2">
            <a:extLst>
              <a:ext uri="{FF2B5EF4-FFF2-40B4-BE49-F238E27FC236}">
                <a16:creationId xmlns:a16="http://schemas.microsoft.com/office/drawing/2014/main" id="{13F6766E-D1DD-4870-8E79-D15AF7E4F58B}"/>
              </a:ext>
            </a:extLst>
          </p:cNvPr>
          <p:cNvSpPr txBox="1">
            <a:spLocks/>
          </p:cNvSpPr>
          <p:nvPr/>
        </p:nvSpPr>
        <p:spPr>
          <a:xfrm>
            <a:off x="539552" y="2996952"/>
            <a:ext cx="8229600"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a:t>
            </a:r>
            <a:r>
              <a:rPr kumimoji="0" lang="en-US" sz="36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jewellery</a:t>
            </a:r>
            <a:r>
              <a:rPr kumimoji="0" lang="en-US" sz="3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can you wear on site?</a:t>
            </a:r>
          </a:p>
        </p:txBody>
      </p:sp>
    </p:spTree>
    <p:extLst>
      <p:ext uri="{BB962C8B-B14F-4D97-AF65-F5344CB8AC3E}">
        <p14:creationId xmlns:p14="http://schemas.microsoft.com/office/powerpoint/2010/main" val="97556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FAE3-6C77-42BE-8B3C-D08C2CA07082}"/>
              </a:ext>
            </a:extLst>
          </p:cNvPr>
          <p:cNvSpPr>
            <a:spLocks noGrp="1"/>
          </p:cNvSpPr>
          <p:nvPr>
            <p:ph type="title"/>
          </p:nvPr>
        </p:nvSpPr>
        <p:spPr>
          <a:xfrm>
            <a:off x="523783" y="365127"/>
            <a:ext cx="7991567" cy="700194"/>
          </a:xfrm>
        </p:spPr>
        <p:txBody>
          <a:bodyPr/>
          <a:lstStyle/>
          <a:p>
            <a:r>
              <a:rPr lang="en-AU" b="1" dirty="0">
                <a:solidFill>
                  <a:srgbClr val="FFC000"/>
                </a:solidFill>
                <a:latin typeface="Arial" panose="020B0604020202020204" pitchFamily="34" charset="0"/>
                <a:cs typeface="Arial" panose="020B0604020202020204" pitchFamily="34" charset="0"/>
              </a:rPr>
              <a:t>Incidents / Accidents</a:t>
            </a:r>
          </a:p>
        </p:txBody>
      </p:sp>
      <p:sp>
        <p:nvSpPr>
          <p:cNvPr id="3" name="Content Placeholder 2">
            <a:extLst>
              <a:ext uri="{FF2B5EF4-FFF2-40B4-BE49-F238E27FC236}">
                <a16:creationId xmlns:a16="http://schemas.microsoft.com/office/drawing/2014/main" id="{31D82F7E-6FF5-4506-81E5-97F452686397}"/>
              </a:ext>
            </a:extLst>
          </p:cNvPr>
          <p:cNvSpPr>
            <a:spLocks noGrp="1"/>
          </p:cNvSpPr>
          <p:nvPr>
            <p:ph idx="1"/>
          </p:nvPr>
        </p:nvSpPr>
        <p:spPr>
          <a:xfrm>
            <a:off x="628650" y="1065321"/>
            <a:ext cx="7886700" cy="5111642"/>
          </a:xfr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200" dirty="0">
              <a:solidFill>
                <a:prstClr val="black"/>
              </a:solidFill>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Yes, we must report all incidents/accidents to your Supervisor </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How soon / when??</a:t>
            </a:r>
          </a:p>
          <a:p>
            <a:endParaRPr lang="en-AU" dirty="0"/>
          </a:p>
        </p:txBody>
      </p:sp>
    </p:spTree>
    <p:extLst>
      <p:ext uri="{BB962C8B-B14F-4D97-AF65-F5344CB8AC3E}">
        <p14:creationId xmlns:p14="http://schemas.microsoft.com/office/powerpoint/2010/main" val="3309820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E872C6DE70944A9D8167F0F7B5BDBE" ma:contentTypeVersion="9" ma:contentTypeDescription="Create a new document." ma:contentTypeScope="" ma:versionID="8fb191841db5a85a36aed50a092fb931">
  <xsd:schema xmlns:xsd="http://www.w3.org/2001/XMLSchema" xmlns:xs="http://www.w3.org/2001/XMLSchema" xmlns:p="http://schemas.microsoft.com/office/2006/metadata/properties" xmlns:ns2="00a3205c-53b6-40a7-9542-5f89a2833033" xmlns:ns3="d6895947-e775-4c37-b5ad-1f5b6d8a9fff" targetNamespace="http://schemas.microsoft.com/office/2006/metadata/properties" ma:root="true" ma:fieldsID="c563968646a83edbfc775f6ca648992e" ns2:_="" ns3:_="">
    <xsd:import namespace="00a3205c-53b6-40a7-9542-5f89a2833033"/>
    <xsd:import namespace="d6895947-e775-4c37-b5ad-1f5b6d8a9f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3205c-53b6-40a7-9542-5f89a28330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895947-e775-4c37-b5ad-1f5b6d8a9f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B96D70-EEFB-4C49-8FFC-4A101B583D2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B00F37-B538-44CB-B8CC-9DDE7EA98497}">
  <ds:schemaRefs>
    <ds:schemaRef ds:uri="http://schemas.microsoft.com/sharepoint/v3/contenttype/forms"/>
  </ds:schemaRefs>
</ds:datastoreItem>
</file>

<file path=customXml/itemProps3.xml><?xml version="1.0" encoding="utf-8"?>
<ds:datastoreItem xmlns:ds="http://schemas.openxmlformats.org/officeDocument/2006/customXml" ds:itemID="{BA415325-F8A4-40BA-AEF6-D6266C8C2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3205c-53b6-40a7-9542-5f89a2833033"/>
    <ds:schemaRef ds:uri="d6895947-e775-4c37-b5ad-1f5b6d8a9f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278</TotalTime>
  <Words>3350</Words>
  <Application>Microsoft Office PowerPoint</Application>
  <PresentationFormat>On-screen Show (4:3)</PresentationFormat>
  <Paragraphs>572</Paragraphs>
  <Slides>54</Slides>
  <Notes>38</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Century Gothic</vt:lpstr>
      <vt:lpstr>Courier New</vt:lpstr>
      <vt:lpstr>Wingdings</vt:lpstr>
      <vt:lpstr>Wingdings 3</vt:lpstr>
      <vt:lpstr>Office Theme</vt:lpstr>
      <vt:lpstr>Welcome to  Big Yellow Mining</vt:lpstr>
      <vt:lpstr>Welcome to Big Yellow</vt:lpstr>
      <vt:lpstr>Our Human Rights</vt:lpstr>
      <vt:lpstr>Dehydration</vt:lpstr>
      <vt:lpstr>No Smoking</vt:lpstr>
      <vt:lpstr>Personal Mobiles</vt:lpstr>
      <vt:lpstr>Digital Music Devices</vt:lpstr>
      <vt:lpstr>Jewellery</vt:lpstr>
      <vt:lpstr>Incidents / Accidents</vt:lpstr>
      <vt:lpstr>Safe Operating Procedures</vt:lpstr>
      <vt:lpstr>Job Safety Analysis (JSA)</vt:lpstr>
      <vt:lpstr>Safety Reps &amp; Toolbox Meetings</vt:lpstr>
      <vt:lpstr>Safety Signs – Obey at all times</vt:lpstr>
      <vt:lpstr>Duty of Care for Employees</vt:lpstr>
      <vt:lpstr>Duty of Care for Employers</vt:lpstr>
      <vt:lpstr>Manual Handling</vt:lpstr>
      <vt:lpstr>Safety Data Sheets</vt:lpstr>
      <vt:lpstr>Electrical Testing &amp; Tagging</vt:lpstr>
      <vt:lpstr>Beware of Blind Spots</vt:lpstr>
      <vt:lpstr>Blast Cones</vt:lpstr>
      <vt:lpstr>Caring for the Environment</vt:lpstr>
      <vt:lpstr>Aboriginal Heritage Areas</vt:lpstr>
      <vt:lpstr>Environmental - Hydrocarbons</vt:lpstr>
      <vt:lpstr>Take 5 Assessment</vt:lpstr>
      <vt:lpstr>Assessing the Risk of Hazards</vt:lpstr>
      <vt:lpstr>Why is it so important to  Identify Hazards and Risks</vt:lpstr>
      <vt:lpstr>Respond to the Risk</vt:lpstr>
      <vt:lpstr>Hazard Observations</vt:lpstr>
      <vt:lpstr>Hazard Observation Activity</vt:lpstr>
      <vt:lpstr>Basic Fire</vt:lpstr>
      <vt:lpstr>Basic Fire</vt:lpstr>
      <vt:lpstr>Basic Fire</vt:lpstr>
      <vt:lpstr>Basic Fire</vt:lpstr>
      <vt:lpstr>Extinguisher Colours</vt:lpstr>
      <vt:lpstr>Portable Fire Extinguishers</vt:lpstr>
      <vt:lpstr>Portable Fire Extinguishers</vt:lpstr>
      <vt:lpstr>Portable Fire Extinguishers</vt:lpstr>
      <vt:lpstr>Fire Extinguishers</vt:lpstr>
      <vt:lpstr>CO2</vt:lpstr>
      <vt:lpstr>Fire Suppression Systems</vt:lpstr>
      <vt:lpstr>Before Fighting a Fire</vt:lpstr>
      <vt:lpstr>Fire Prevention</vt:lpstr>
      <vt:lpstr>“If there is a fire”</vt:lpstr>
      <vt:lpstr>Emergencies on Site</vt:lpstr>
      <vt:lpstr>Re-acting to Emergency Calls</vt:lpstr>
      <vt:lpstr>To Operate an Extinguisher</vt:lpstr>
      <vt:lpstr>PPE Personal Protective Equipment</vt:lpstr>
      <vt:lpstr>PPE – Safety Glasses</vt:lpstr>
      <vt:lpstr>PPE – Safety Boots</vt:lpstr>
      <vt:lpstr>PPE – Hard Hats</vt:lpstr>
      <vt:lpstr>PPE – Hearing Protection</vt:lpstr>
      <vt:lpstr>PPE - Gloves</vt:lpstr>
      <vt:lpstr>PPE – Dust Masks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Muir</dc:creator>
  <cp:lastModifiedBy>Kerry Muir</cp:lastModifiedBy>
  <cp:revision>5</cp:revision>
  <dcterms:created xsi:type="dcterms:W3CDTF">2021-04-18T07:42:57Z</dcterms:created>
  <dcterms:modified xsi:type="dcterms:W3CDTF">2021-05-18T03:04:33Z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0x01010085E872C6DE70944A9D8167F0F7B5BDBE</vt:lpwstr>
  </property>
</Properties>
</file>